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A5CBF-AD93-4B89-B5E7-42535371915B}" type="datetimeFigureOut">
              <a:rPr lang="nl-NL" smtClean="0"/>
              <a:t>9-1-2025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E2CEE-5EC3-4B92-84E0-41FB3E69775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4597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DC69F-EA89-4751-8161-0FF08A0F9B0B}" type="slidenum">
              <a:rPr lang="nl-NL" smtClean="0">
                <a:solidFill>
                  <a:prstClr val="black"/>
                </a:solidFill>
              </a:rPr>
              <a:pPr/>
              <a:t>1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52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04D12-B752-AD95-6B53-4B2FD2A067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F8B5F-CC8E-E79A-1770-189BBB928D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9E103-55CC-6901-18F5-BA6AB58CF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A21E-5E22-4ACA-A3A3-A09DB01DAA83}" type="datetimeFigureOut">
              <a:rPr lang="nl-NL" smtClean="0"/>
              <a:t>9-1-2025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A72E3-DD0D-18A2-5849-46F82578F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43131-700F-9DD9-124D-1621D9BDA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E9DB-6826-4F2F-897A-8838821F614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5617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D8D26-8B8C-1650-3008-6C48F5D01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51A2A9-B0E9-9070-87EB-1D3380398A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00828-BD0D-B865-C293-9C201BC6F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A21E-5E22-4ACA-A3A3-A09DB01DAA83}" type="datetimeFigureOut">
              <a:rPr lang="nl-NL" smtClean="0"/>
              <a:t>9-1-2025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617B7-0D74-9D5B-2EF5-8BF96C019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E3DF6-CB69-6500-CB7F-7DD3DE99D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E9DB-6826-4F2F-897A-8838821F614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540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95B469-5BF3-A9B5-D037-CAC55EA284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99E1A-C651-9BE6-A8A5-18FBB3787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2DAF9-FC18-F3EB-8C8C-4CCC56100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A21E-5E22-4ACA-A3A3-A09DB01DAA83}" type="datetimeFigureOut">
              <a:rPr lang="nl-NL" smtClean="0"/>
              <a:t>9-1-2025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14CD2-A739-5B82-BCBF-2D29B8350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0073F-205C-68CC-04E3-F5F13364C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E9DB-6826-4F2F-897A-8838821F614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3429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8CAAC-D1BC-1CA6-C05F-39B810159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F41D4-820B-3F1A-7FE3-47E07B71F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047B5-7CB1-72A5-1A11-EF6893994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A21E-5E22-4ACA-A3A3-A09DB01DAA83}" type="datetimeFigureOut">
              <a:rPr lang="nl-NL" smtClean="0"/>
              <a:t>9-1-2025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BCA8D-CC9E-CA58-75F7-7624B354D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A6D52-EF58-3E91-A867-63443E820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E9DB-6826-4F2F-897A-8838821F614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3111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AFF98-E151-4E8F-6600-EA9FDD825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BECC8A-F565-A539-C8AF-1DD2C7C70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B5AD6-C342-BADC-2D4B-6DA7A3555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A21E-5E22-4ACA-A3A3-A09DB01DAA83}" type="datetimeFigureOut">
              <a:rPr lang="nl-NL" smtClean="0"/>
              <a:t>9-1-2025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D4993-73BE-6B9C-BF1A-A0F721C1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8D7BD-B450-2ED6-32FA-B22FA391B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E9DB-6826-4F2F-897A-8838821F614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459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42E0F-3E43-40DC-1ED8-BD025C1C4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4F8F8-F4DA-0186-3DE3-853DFAD41F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9A9CCB-BD01-4D5B-3A94-0C5890AC0F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03850-8B19-79D5-83DE-2E1F06ECC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A21E-5E22-4ACA-A3A3-A09DB01DAA83}" type="datetimeFigureOut">
              <a:rPr lang="nl-NL" smtClean="0"/>
              <a:t>9-1-2025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FC46C0-AC2A-308D-E258-9A9AC4A86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88CCFE-0825-F10F-7CCE-C9F3E6594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E9DB-6826-4F2F-897A-8838821F614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168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8A425-94AF-AF07-CAAA-3A767E809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28300-B6C8-E314-2158-D2AFE6B1F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B4DC17-F08A-F14C-B980-7697B604EA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88ACF2-B862-2D86-2F8D-9966094A20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869526-FBBC-F876-FAC3-829A0C436A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112FB0-0B45-09A0-71ED-CFA50782A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A21E-5E22-4ACA-A3A3-A09DB01DAA83}" type="datetimeFigureOut">
              <a:rPr lang="nl-NL" smtClean="0"/>
              <a:t>9-1-2025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604E9F-F7AC-C1AD-7776-AD93CCC08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FF0B4F-DF47-BCE1-4A87-F53AD3B74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E9DB-6826-4F2F-897A-8838821F614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704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5D91C-F624-03FE-D389-1A5390016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65523E-0A07-0762-FE31-63E3C7DD1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A21E-5E22-4ACA-A3A3-A09DB01DAA83}" type="datetimeFigureOut">
              <a:rPr lang="nl-NL" smtClean="0"/>
              <a:t>9-1-2025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5AB9BA-AC10-96AE-DBFD-FE9FD63EF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DEA1AF-64A0-9E8B-6512-35669713B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E9DB-6826-4F2F-897A-8838821F614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268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D0DAAB-F483-ECA3-3F16-8CE54CE68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A21E-5E22-4ACA-A3A3-A09DB01DAA83}" type="datetimeFigureOut">
              <a:rPr lang="nl-NL" smtClean="0"/>
              <a:t>9-1-2025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E9639A-1452-64E7-5870-05A89694E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E6EDE9-AB7A-4CEB-11EC-A32D89101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E9DB-6826-4F2F-897A-8838821F614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736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DB65A-7967-5502-02C7-11C59AE42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B6AA7-8E96-9EDA-CD6D-255FFC981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032B1D-9E2C-2D0F-B3FB-D7F31D3E0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8B8CEE-AFAF-6A9A-A3F4-FE1705717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A21E-5E22-4ACA-A3A3-A09DB01DAA83}" type="datetimeFigureOut">
              <a:rPr lang="nl-NL" smtClean="0"/>
              <a:t>9-1-2025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F269D1-612D-F6B5-8A24-B6EEB4A27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4EF146-A4B0-55A4-AB88-97C2D6670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E9DB-6826-4F2F-897A-8838821F614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1709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B7483-41A6-8C42-B261-8A1BE9DA7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00ACBE-AA1D-F106-7A2E-A039AFC5A3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8E48D6-B7CA-CDC3-9D42-ABD96C8CA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AB5778-5281-27CC-89AA-D3A2ADCF1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A21E-5E22-4ACA-A3A3-A09DB01DAA83}" type="datetimeFigureOut">
              <a:rPr lang="nl-NL" smtClean="0"/>
              <a:t>9-1-2025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29B2D6-EC08-8CDE-497B-093034BA9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0497FE-890A-411A-5EB9-710A5D45B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7E9DB-6826-4F2F-897A-8838821F614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1466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330706-DAD4-C656-57BE-B2DA4D3FE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8C7D5-8D96-0F0C-D758-FEBDE7AF40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2BB0C-C618-0908-9C19-949ED12DE1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BA21E-5E22-4ACA-A3A3-A09DB01DAA83}" type="datetimeFigureOut">
              <a:rPr lang="nl-NL" smtClean="0"/>
              <a:t>9-1-2025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2D151-A0EF-55EA-77AA-FFB9675314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795FB-A70B-4A02-249F-8D19F1BDF3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7E9DB-6826-4F2F-897A-8838821F614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1001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5488A16-DB41-7920-4BB6-12FDAD7D497F}"/>
              </a:ext>
            </a:extLst>
          </p:cNvPr>
          <p:cNvCxnSpPr>
            <a:cxnSpLocks/>
          </p:cNvCxnSpPr>
          <p:nvPr/>
        </p:nvCxnSpPr>
        <p:spPr>
          <a:xfrm>
            <a:off x="3464352" y="4359520"/>
            <a:ext cx="466989" cy="0"/>
          </a:xfrm>
          <a:prstGeom prst="line">
            <a:avLst/>
          </a:prstGeom>
          <a:ln w="38100">
            <a:solidFill>
              <a:srgbClr val="CCE5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78BD07FD-C738-3444-A2A7-A852C81F5E41}"/>
              </a:ext>
            </a:extLst>
          </p:cNvPr>
          <p:cNvCxnSpPr>
            <a:cxnSpLocks/>
          </p:cNvCxnSpPr>
          <p:nvPr/>
        </p:nvCxnSpPr>
        <p:spPr>
          <a:xfrm>
            <a:off x="1342476" y="4891157"/>
            <a:ext cx="466989" cy="0"/>
          </a:xfrm>
          <a:prstGeom prst="line">
            <a:avLst/>
          </a:prstGeom>
          <a:ln w="38100">
            <a:solidFill>
              <a:srgbClr val="CCE5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A0CBC837-EC98-D14E-AA92-550CC10730D2}"/>
              </a:ext>
            </a:extLst>
          </p:cNvPr>
          <p:cNvCxnSpPr>
            <a:cxnSpLocks/>
          </p:cNvCxnSpPr>
          <p:nvPr/>
        </p:nvCxnSpPr>
        <p:spPr>
          <a:xfrm>
            <a:off x="5629011" y="3847510"/>
            <a:ext cx="466989" cy="0"/>
          </a:xfrm>
          <a:prstGeom prst="line">
            <a:avLst/>
          </a:prstGeom>
          <a:ln w="38100">
            <a:solidFill>
              <a:srgbClr val="CCE5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9F49ACBC-0A4C-9249-86E7-8194FA3DB69F}"/>
              </a:ext>
            </a:extLst>
          </p:cNvPr>
          <p:cNvCxnSpPr>
            <a:cxnSpLocks/>
          </p:cNvCxnSpPr>
          <p:nvPr/>
        </p:nvCxnSpPr>
        <p:spPr>
          <a:xfrm>
            <a:off x="1342476" y="3863914"/>
            <a:ext cx="466989" cy="0"/>
          </a:xfrm>
          <a:prstGeom prst="line">
            <a:avLst/>
          </a:prstGeom>
          <a:ln w="38100">
            <a:solidFill>
              <a:srgbClr val="CCE5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94DFE363-6AE3-A74D-9BFA-7267115EF6EB}"/>
              </a:ext>
            </a:extLst>
          </p:cNvPr>
          <p:cNvCxnSpPr>
            <a:cxnSpLocks/>
          </p:cNvCxnSpPr>
          <p:nvPr/>
        </p:nvCxnSpPr>
        <p:spPr>
          <a:xfrm>
            <a:off x="1342476" y="3343913"/>
            <a:ext cx="466989" cy="0"/>
          </a:xfrm>
          <a:prstGeom prst="line">
            <a:avLst/>
          </a:prstGeom>
          <a:ln w="38100">
            <a:solidFill>
              <a:srgbClr val="CCE5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9F49ACBC-0A4C-9249-86E7-8194FA3DB69F}"/>
              </a:ext>
            </a:extLst>
          </p:cNvPr>
          <p:cNvCxnSpPr>
            <a:cxnSpLocks/>
          </p:cNvCxnSpPr>
          <p:nvPr/>
        </p:nvCxnSpPr>
        <p:spPr>
          <a:xfrm>
            <a:off x="1346780" y="4355538"/>
            <a:ext cx="466989" cy="0"/>
          </a:xfrm>
          <a:prstGeom prst="line">
            <a:avLst/>
          </a:prstGeom>
          <a:ln w="38100">
            <a:solidFill>
              <a:srgbClr val="CCE5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73166" y="5868860"/>
            <a:ext cx="6481690" cy="888890"/>
          </a:xfrm>
        </p:spPr>
        <p:txBody>
          <a:bodyPr/>
          <a:lstStyle/>
          <a:p>
            <a:pPr algn="l">
              <a:tabLst>
                <a:tab pos="268288" algn="l"/>
              </a:tabLst>
            </a:pPr>
            <a:r>
              <a:rPr lang="nl-NL" sz="900" dirty="0">
                <a:solidFill>
                  <a:srgbClr val="352063"/>
                </a:solidFill>
              </a:rPr>
              <a:t>*     	</a:t>
            </a:r>
            <a:r>
              <a:rPr lang="en-US" sz="900" dirty="0">
                <a:solidFill>
                  <a:srgbClr val="352063"/>
                </a:solidFill>
              </a:rPr>
              <a:t>The Executive Board member for internal business is a Board member whose appointment is not mandated by the articles of association. This Board member reports to the Chair of the Executive Board</a:t>
            </a:r>
            <a:endParaRPr lang="nl-NL" sz="900" dirty="0">
              <a:solidFill>
                <a:srgbClr val="352063"/>
              </a:solidFill>
            </a:endParaRPr>
          </a:p>
          <a:p>
            <a:pPr algn="l">
              <a:tabLst>
                <a:tab pos="268288" algn="l"/>
              </a:tabLst>
            </a:pPr>
            <a:r>
              <a:rPr lang="nl-NL" sz="900" dirty="0">
                <a:solidFill>
                  <a:srgbClr val="352063"/>
                </a:solidFill>
              </a:rPr>
              <a:t>** 	</a:t>
            </a:r>
            <a:r>
              <a:rPr lang="en-US" sz="900" dirty="0">
                <a:solidFill>
                  <a:srgbClr val="352063"/>
                </a:solidFill>
              </a:rPr>
              <a:t>The Head of Internal Audit also reports to the Chair of the Audit Committee of the Supervisory Council </a:t>
            </a:r>
            <a:endParaRPr lang="nl-NL" sz="900" dirty="0">
              <a:solidFill>
                <a:srgbClr val="352063"/>
              </a:solidFill>
            </a:endParaRPr>
          </a:p>
          <a:p>
            <a:pPr algn="l">
              <a:tabLst>
                <a:tab pos="268288" algn="l"/>
              </a:tabLst>
            </a:pPr>
            <a:r>
              <a:rPr lang="nl-NL" sz="900" dirty="0">
                <a:solidFill>
                  <a:srgbClr val="352063"/>
                </a:solidFill>
              </a:rPr>
              <a:t>***	</a:t>
            </a:r>
            <a:r>
              <a:rPr lang="en-US" sz="900" dirty="0">
                <a:solidFill>
                  <a:srgbClr val="352063"/>
                </a:solidFill>
              </a:rPr>
              <a:t>The manager of CIR, the compliance officer, and the data protection officer report directly to the chairman of the board and the supervisory board</a:t>
            </a:r>
            <a:endParaRPr lang="nl-NL" sz="900" dirty="0">
              <a:solidFill>
                <a:srgbClr val="352063"/>
              </a:solidFill>
            </a:endParaRPr>
          </a:p>
          <a:p>
            <a:pPr algn="l">
              <a:tabLst>
                <a:tab pos="268288" algn="l"/>
              </a:tabLst>
            </a:pPr>
            <a:r>
              <a:rPr lang="nl-NL" sz="900" dirty="0">
                <a:solidFill>
                  <a:srgbClr val="352063"/>
                </a:solidFill>
              </a:rPr>
              <a:t>****	</a:t>
            </a:r>
            <a:r>
              <a:rPr lang="en-GB" sz="900" dirty="0">
                <a:solidFill>
                  <a:srgbClr val="352063"/>
                </a:solidFill>
              </a:rPr>
              <a:t>The Penal Fines Officer advises the Executive Board directly regarding decisions to impose administrative fines</a:t>
            </a:r>
            <a:endParaRPr lang="nl-NL" sz="900" dirty="0">
              <a:solidFill>
                <a:srgbClr val="352063"/>
              </a:solidFill>
            </a:endParaRP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963BA5D-A108-A746-AAAA-2F721FA18133}"/>
              </a:ext>
            </a:extLst>
          </p:cNvPr>
          <p:cNvCxnSpPr>
            <a:cxnSpLocks/>
          </p:cNvCxnSpPr>
          <p:nvPr/>
        </p:nvCxnSpPr>
        <p:spPr>
          <a:xfrm>
            <a:off x="7792042" y="3339504"/>
            <a:ext cx="466989" cy="0"/>
          </a:xfrm>
          <a:prstGeom prst="line">
            <a:avLst/>
          </a:prstGeom>
          <a:ln w="38100">
            <a:solidFill>
              <a:srgbClr val="CCE5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21">
            <a:extLst>
              <a:ext uri="{FF2B5EF4-FFF2-40B4-BE49-F238E27FC236}">
                <a16:creationId xmlns:a16="http://schemas.microsoft.com/office/drawing/2014/main" id="{D3312156-F8B0-F643-A068-3FE17CD159B5}"/>
              </a:ext>
            </a:extLst>
          </p:cNvPr>
          <p:cNvSpPr/>
          <p:nvPr/>
        </p:nvSpPr>
        <p:spPr>
          <a:xfrm rot="16200000">
            <a:off x="-134661" y="3652074"/>
            <a:ext cx="3235054" cy="280773"/>
          </a:xfrm>
          <a:custGeom>
            <a:avLst/>
            <a:gdLst>
              <a:gd name="connsiteX0" fmla="*/ 0 w 1110798"/>
              <a:gd name="connsiteY0" fmla="*/ 0 h 3680932"/>
              <a:gd name="connsiteX1" fmla="*/ 1110798 w 1110798"/>
              <a:gd name="connsiteY1" fmla="*/ 0 h 3680932"/>
              <a:gd name="connsiteX2" fmla="*/ 1110798 w 1110798"/>
              <a:gd name="connsiteY2" fmla="*/ 3680932 h 3680932"/>
              <a:gd name="connsiteX3" fmla="*/ 0 w 1110798"/>
              <a:gd name="connsiteY3" fmla="*/ 3680932 h 3680932"/>
              <a:gd name="connsiteX4" fmla="*/ 0 w 1110798"/>
              <a:gd name="connsiteY4" fmla="*/ 0 h 3680932"/>
              <a:gd name="connsiteX0" fmla="*/ 0 w 1110798"/>
              <a:gd name="connsiteY0" fmla="*/ 3680932 h 3772372"/>
              <a:gd name="connsiteX1" fmla="*/ 0 w 1110798"/>
              <a:gd name="connsiteY1" fmla="*/ 0 h 3772372"/>
              <a:gd name="connsiteX2" fmla="*/ 1110798 w 1110798"/>
              <a:gd name="connsiteY2" fmla="*/ 0 h 3772372"/>
              <a:gd name="connsiteX3" fmla="*/ 1110798 w 1110798"/>
              <a:gd name="connsiteY3" fmla="*/ 3680932 h 3772372"/>
              <a:gd name="connsiteX4" fmla="*/ 91440 w 1110798"/>
              <a:gd name="connsiteY4" fmla="*/ 3772372 h 3772372"/>
              <a:gd name="connsiteX0" fmla="*/ 0 w 1110798"/>
              <a:gd name="connsiteY0" fmla="*/ 3680932 h 3724246"/>
              <a:gd name="connsiteX1" fmla="*/ 0 w 1110798"/>
              <a:gd name="connsiteY1" fmla="*/ 0 h 3724246"/>
              <a:gd name="connsiteX2" fmla="*/ 1110798 w 1110798"/>
              <a:gd name="connsiteY2" fmla="*/ 0 h 3724246"/>
              <a:gd name="connsiteX3" fmla="*/ 1110798 w 1110798"/>
              <a:gd name="connsiteY3" fmla="*/ 3680932 h 3724246"/>
              <a:gd name="connsiteX4" fmla="*/ 524577 w 1110798"/>
              <a:gd name="connsiteY4" fmla="*/ 3724246 h 3724246"/>
              <a:gd name="connsiteX0" fmla="*/ 0 w 1110798"/>
              <a:gd name="connsiteY0" fmla="*/ 3680932 h 3680932"/>
              <a:gd name="connsiteX1" fmla="*/ 0 w 1110798"/>
              <a:gd name="connsiteY1" fmla="*/ 0 h 3680932"/>
              <a:gd name="connsiteX2" fmla="*/ 1110798 w 1110798"/>
              <a:gd name="connsiteY2" fmla="*/ 0 h 3680932"/>
              <a:gd name="connsiteX3" fmla="*/ 1110798 w 1110798"/>
              <a:gd name="connsiteY3" fmla="*/ 3680932 h 3680932"/>
              <a:gd name="connsiteX4" fmla="*/ 662080 w 1110798"/>
              <a:gd name="connsiteY4" fmla="*/ 3655494 h 3680932"/>
              <a:gd name="connsiteX0" fmla="*/ 0 w 1110798"/>
              <a:gd name="connsiteY0" fmla="*/ 3680932 h 3680932"/>
              <a:gd name="connsiteX1" fmla="*/ 0 w 1110798"/>
              <a:gd name="connsiteY1" fmla="*/ 0 h 3680932"/>
              <a:gd name="connsiteX2" fmla="*/ 1110798 w 1110798"/>
              <a:gd name="connsiteY2" fmla="*/ 0 h 3680932"/>
              <a:gd name="connsiteX3" fmla="*/ 1110798 w 1110798"/>
              <a:gd name="connsiteY3" fmla="*/ 3680932 h 3680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0798" h="3680932">
                <a:moveTo>
                  <a:pt x="0" y="3680932"/>
                </a:moveTo>
                <a:lnTo>
                  <a:pt x="0" y="0"/>
                </a:lnTo>
                <a:lnTo>
                  <a:pt x="1110798" y="0"/>
                </a:lnTo>
                <a:lnTo>
                  <a:pt x="1110798" y="3680932"/>
                </a:lnTo>
              </a:path>
            </a:pathLst>
          </a:custGeom>
          <a:noFill/>
          <a:ln w="38100">
            <a:solidFill>
              <a:srgbClr val="CCE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5" name="Rectangle 21">
            <a:extLst>
              <a:ext uri="{FF2B5EF4-FFF2-40B4-BE49-F238E27FC236}">
                <a16:creationId xmlns:a16="http://schemas.microsoft.com/office/drawing/2014/main" id="{93978F87-74B4-2247-95E5-C56E0B860177}"/>
              </a:ext>
            </a:extLst>
          </p:cNvPr>
          <p:cNvSpPr/>
          <p:nvPr/>
        </p:nvSpPr>
        <p:spPr>
          <a:xfrm rot="16200000">
            <a:off x="2255445" y="3392662"/>
            <a:ext cx="2716216" cy="280773"/>
          </a:xfrm>
          <a:custGeom>
            <a:avLst/>
            <a:gdLst>
              <a:gd name="connsiteX0" fmla="*/ 0 w 1110798"/>
              <a:gd name="connsiteY0" fmla="*/ 0 h 3680932"/>
              <a:gd name="connsiteX1" fmla="*/ 1110798 w 1110798"/>
              <a:gd name="connsiteY1" fmla="*/ 0 h 3680932"/>
              <a:gd name="connsiteX2" fmla="*/ 1110798 w 1110798"/>
              <a:gd name="connsiteY2" fmla="*/ 3680932 h 3680932"/>
              <a:gd name="connsiteX3" fmla="*/ 0 w 1110798"/>
              <a:gd name="connsiteY3" fmla="*/ 3680932 h 3680932"/>
              <a:gd name="connsiteX4" fmla="*/ 0 w 1110798"/>
              <a:gd name="connsiteY4" fmla="*/ 0 h 3680932"/>
              <a:gd name="connsiteX0" fmla="*/ 0 w 1110798"/>
              <a:gd name="connsiteY0" fmla="*/ 3680932 h 3772372"/>
              <a:gd name="connsiteX1" fmla="*/ 0 w 1110798"/>
              <a:gd name="connsiteY1" fmla="*/ 0 h 3772372"/>
              <a:gd name="connsiteX2" fmla="*/ 1110798 w 1110798"/>
              <a:gd name="connsiteY2" fmla="*/ 0 h 3772372"/>
              <a:gd name="connsiteX3" fmla="*/ 1110798 w 1110798"/>
              <a:gd name="connsiteY3" fmla="*/ 3680932 h 3772372"/>
              <a:gd name="connsiteX4" fmla="*/ 91440 w 1110798"/>
              <a:gd name="connsiteY4" fmla="*/ 3772372 h 3772372"/>
              <a:gd name="connsiteX0" fmla="*/ 0 w 1110798"/>
              <a:gd name="connsiteY0" fmla="*/ 3680932 h 3724246"/>
              <a:gd name="connsiteX1" fmla="*/ 0 w 1110798"/>
              <a:gd name="connsiteY1" fmla="*/ 0 h 3724246"/>
              <a:gd name="connsiteX2" fmla="*/ 1110798 w 1110798"/>
              <a:gd name="connsiteY2" fmla="*/ 0 h 3724246"/>
              <a:gd name="connsiteX3" fmla="*/ 1110798 w 1110798"/>
              <a:gd name="connsiteY3" fmla="*/ 3680932 h 3724246"/>
              <a:gd name="connsiteX4" fmla="*/ 524577 w 1110798"/>
              <a:gd name="connsiteY4" fmla="*/ 3724246 h 3724246"/>
              <a:gd name="connsiteX0" fmla="*/ 0 w 1110798"/>
              <a:gd name="connsiteY0" fmla="*/ 3680932 h 3680932"/>
              <a:gd name="connsiteX1" fmla="*/ 0 w 1110798"/>
              <a:gd name="connsiteY1" fmla="*/ 0 h 3680932"/>
              <a:gd name="connsiteX2" fmla="*/ 1110798 w 1110798"/>
              <a:gd name="connsiteY2" fmla="*/ 0 h 3680932"/>
              <a:gd name="connsiteX3" fmla="*/ 1110798 w 1110798"/>
              <a:gd name="connsiteY3" fmla="*/ 3680932 h 3680932"/>
              <a:gd name="connsiteX4" fmla="*/ 662080 w 1110798"/>
              <a:gd name="connsiteY4" fmla="*/ 3655494 h 3680932"/>
              <a:gd name="connsiteX0" fmla="*/ 0 w 1110798"/>
              <a:gd name="connsiteY0" fmla="*/ 3680932 h 3680932"/>
              <a:gd name="connsiteX1" fmla="*/ 0 w 1110798"/>
              <a:gd name="connsiteY1" fmla="*/ 0 h 3680932"/>
              <a:gd name="connsiteX2" fmla="*/ 1110798 w 1110798"/>
              <a:gd name="connsiteY2" fmla="*/ 0 h 3680932"/>
              <a:gd name="connsiteX3" fmla="*/ 1110798 w 1110798"/>
              <a:gd name="connsiteY3" fmla="*/ 3680932 h 3680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0798" h="3680932">
                <a:moveTo>
                  <a:pt x="0" y="3680932"/>
                </a:moveTo>
                <a:lnTo>
                  <a:pt x="0" y="0"/>
                </a:lnTo>
                <a:lnTo>
                  <a:pt x="1110798" y="0"/>
                </a:lnTo>
                <a:lnTo>
                  <a:pt x="1110798" y="3680932"/>
                </a:lnTo>
              </a:path>
            </a:pathLst>
          </a:custGeom>
          <a:noFill/>
          <a:ln w="38100">
            <a:solidFill>
              <a:srgbClr val="CCE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7" name="Rectangle 21">
            <a:extLst>
              <a:ext uri="{FF2B5EF4-FFF2-40B4-BE49-F238E27FC236}">
                <a16:creationId xmlns:a16="http://schemas.microsoft.com/office/drawing/2014/main" id="{C7E09FA1-41CA-2F49-A2A3-FC34BEEC9F6E}"/>
              </a:ext>
            </a:extLst>
          </p:cNvPr>
          <p:cNvSpPr/>
          <p:nvPr/>
        </p:nvSpPr>
        <p:spPr>
          <a:xfrm rot="16200000">
            <a:off x="4352766" y="3521507"/>
            <a:ext cx="2782952" cy="280773"/>
          </a:xfrm>
          <a:custGeom>
            <a:avLst/>
            <a:gdLst>
              <a:gd name="connsiteX0" fmla="*/ 0 w 1110798"/>
              <a:gd name="connsiteY0" fmla="*/ 0 h 3680932"/>
              <a:gd name="connsiteX1" fmla="*/ 1110798 w 1110798"/>
              <a:gd name="connsiteY1" fmla="*/ 0 h 3680932"/>
              <a:gd name="connsiteX2" fmla="*/ 1110798 w 1110798"/>
              <a:gd name="connsiteY2" fmla="*/ 3680932 h 3680932"/>
              <a:gd name="connsiteX3" fmla="*/ 0 w 1110798"/>
              <a:gd name="connsiteY3" fmla="*/ 3680932 h 3680932"/>
              <a:gd name="connsiteX4" fmla="*/ 0 w 1110798"/>
              <a:gd name="connsiteY4" fmla="*/ 0 h 3680932"/>
              <a:gd name="connsiteX0" fmla="*/ 0 w 1110798"/>
              <a:gd name="connsiteY0" fmla="*/ 3680932 h 3772372"/>
              <a:gd name="connsiteX1" fmla="*/ 0 w 1110798"/>
              <a:gd name="connsiteY1" fmla="*/ 0 h 3772372"/>
              <a:gd name="connsiteX2" fmla="*/ 1110798 w 1110798"/>
              <a:gd name="connsiteY2" fmla="*/ 0 h 3772372"/>
              <a:gd name="connsiteX3" fmla="*/ 1110798 w 1110798"/>
              <a:gd name="connsiteY3" fmla="*/ 3680932 h 3772372"/>
              <a:gd name="connsiteX4" fmla="*/ 91440 w 1110798"/>
              <a:gd name="connsiteY4" fmla="*/ 3772372 h 3772372"/>
              <a:gd name="connsiteX0" fmla="*/ 0 w 1110798"/>
              <a:gd name="connsiteY0" fmla="*/ 3680932 h 3724246"/>
              <a:gd name="connsiteX1" fmla="*/ 0 w 1110798"/>
              <a:gd name="connsiteY1" fmla="*/ 0 h 3724246"/>
              <a:gd name="connsiteX2" fmla="*/ 1110798 w 1110798"/>
              <a:gd name="connsiteY2" fmla="*/ 0 h 3724246"/>
              <a:gd name="connsiteX3" fmla="*/ 1110798 w 1110798"/>
              <a:gd name="connsiteY3" fmla="*/ 3680932 h 3724246"/>
              <a:gd name="connsiteX4" fmla="*/ 524577 w 1110798"/>
              <a:gd name="connsiteY4" fmla="*/ 3724246 h 3724246"/>
              <a:gd name="connsiteX0" fmla="*/ 0 w 1110798"/>
              <a:gd name="connsiteY0" fmla="*/ 3680932 h 3680932"/>
              <a:gd name="connsiteX1" fmla="*/ 0 w 1110798"/>
              <a:gd name="connsiteY1" fmla="*/ 0 h 3680932"/>
              <a:gd name="connsiteX2" fmla="*/ 1110798 w 1110798"/>
              <a:gd name="connsiteY2" fmla="*/ 0 h 3680932"/>
              <a:gd name="connsiteX3" fmla="*/ 1110798 w 1110798"/>
              <a:gd name="connsiteY3" fmla="*/ 3680932 h 3680932"/>
              <a:gd name="connsiteX4" fmla="*/ 662080 w 1110798"/>
              <a:gd name="connsiteY4" fmla="*/ 3655494 h 3680932"/>
              <a:gd name="connsiteX0" fmla="*/ 0 w 1110798"/>
              <a:gd name="connsiteY0" fmla="*/ 3680932 h 3680932"/>
              <a:gd name="connsiteX1" fmla="*/ 0 w 1110798"/>
              <a:gd name="connsiteY1" fmla="*/ 0 h 3680932"/>
              <a:gd name="connsiteX2" fmla="*/ 1110798 w 1110798"/>
              <a:gd name="connsiteY2" fmla="*/ 0 h 3680932"/>
              <a:gd name="connsiteX3" fmla="*/ 1110798 w 1110798"/>
              <a:gd name="connsiteY3" fmla="*/ 3680932 h 3680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0798" h="3680932">
                <a:moveTo>
                  <a:pt x="0" y="3680932"/>
                </a:moveTo>
                <a:lnTo>
                  <a:pt x="0" y="0"/>
                </a:lnTo>
                <a:lnTo>
                  <a:pt x="1110798" y="0"/>
                </a:lnTo>
                <a:lnTo>
                  <a:pt x="1110798" y="3680932"/>
                </a:lnTo>
              </a:path>
            </a:pathLst>
          </a:custGeom>
          <a:noFill/>
          <a:ln w="38100">
            <a:solidFill>
              <a:srgbClr val="CCE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1" name="Rectangle 21">
            <a:extLst>
              <a:ext uri="{FF2B5EF4-FFF2-40B4-BE49-F238E27FC236}">
                <a16:creationId xmlns:a16="http://schemas.microsoft.com/office/drawing/2014/main" id="{71203845-73D9-9248-A0CD-E6B74DD0126E}"/>
              </a:ext>
            </a:extLst>
          </p:cNvPr>
          <p:cNvSpPr/>
          <p:nvPr/>
        </p:nvSpPr>
        <p:spPr>
          <a:xfrm rot="16200000">
            <a:off x="6574324" y="3392662"/>
            <a:ext cx="2716216" cy="280773"/>
          </a:xfrm>
          <a:custGeom>
            <a:avLst/>
            <a:gdLst>
              <a:gd name="connsiteX0" fmla="*/ 0 w 1110798"/>
              <a:gd name="connsiteY0" fmla="*/ 0 h 3680932"/>
              <a:gd name="connsiteX1" fmla="*/ 1110798 w 1110798"/>
              <a:gd name="connsiteY1" fmla="*/ 0 h 3680932"/>
              <a:gd name="connsiteX2" fmla="*/ 1110798 w 1110798"/>
              <a:gd name="connsiteY2" fmla="*/ 3680932 h 3680932"/>
              <a:gd name="connsiteX3" fmla="*/ 0 w 1110798"/>
              <a:gd name="connsiteY3" fmla="*/ 3680932 h 3680932"/>
              <a:gd name="connsiteX4" fmla="*/ 0 w 1110798"/>
              <a:gd name="connsiteY4" fmla="*/ 0 h 3680932"/>
              <a:gd name="connsiteX0" fmla="*/ 0 w 1110798"/>
              <a:gd name="connsiteY0" fmla="*/ 3680932 h 3772372"/>
              <a:gd name="connsiteX1" fmla="*/ 0 w 1110798"/>
              <a:gd name="connsiteY1" fmla="*/ 0 h 3772372"/>
              <a:gd name="connsiteX2" fmla="*/ 1110798 w 1110798"/>
              <a:gd name="connsiteY2" fmla="*/ 0 h 3772372"/>
              <a:gd name="connsiteX3" fmla="*/ 1110798 w 1110798"/>
              <a:gd name="connsiteY3" fmla="*/ 3680932 h 3772372"/>
              <a:gd name="connsiteX4" fmla="*/ 91440 w 1110798"/>
              <a:gd name="connsiteY4" fmla="*/ 3772372 h 3772372"/>
              <a:gd name="connsiteX0" fmla="*/ 0 w 1110798"/>
              <a:gd name="connsiteY0" fmla="*/ 3680932 h 3724246"/>
              <a:gd name="connsiteX1" fmla="*/ 0 w 1110798"/>
              <a:gd name="connsiteY1" fmla="*/ 0 h 3724246"/>
              <a:gd name="connsiteX2" fmla="*/ 1110798 w 1110798"/>
              <a:gd name="connsiteY2" fmla="*/ 0 h 3724246"/>
              <a:gd name="connsiteX3" fmla="*/ 1110798 w 1110798"/>
              <a:gd name="connsiteY3" fmla="*/ 3680932 h 3724246"/>
              <a:gd name="connsiteX4" fmla="*/ 524577 w 1110798"/>
              <a:gd name="connsiteY4" fmla="*/ 3724246 h 3724246"/>
              <a:gd name="connsiteX0" fmla="*/ 0 w 1110798"/>
              <a:gd name="connsiteY0" fmla="*/ 3680932 h 3680932"/>
              <a:gd name="connsiteX1" fmla="*/ 0 w 1110798"/>
              <a:gd name="connsiteY1" fmla="*/ 0 h 3680932"/>
              <a:gd name="connsiteX2" fmla="*/ 1110798 w 1110798"/>
              <a:gd name="connsiteY2" fmla="*/ 0 h 3680932"/>
              <a:gd name="connsiteX3" fmla="*/ 1110798 w 1110798"/>
              <a:gd name="connsiteY3" fmla="*/ 3680932 h 3680932"/>
              <a:gd name="connsiteX4" fmla="*/ 662080 w 1110798"/>
              <a:gd name="connsiteY4" fmla="*/ 3655494 h 3680932"/>
              <a:gd name="connsiteX0" fmla="*/ 0 w 1110798"/>
              <a:gd name="connsiteY0" fmla="*/ 3680932 h 3680932"/>
              <a:gd name="connsiteX1" fmla="*/ 0 w 1110798"/>
              <a:gd name="connsiteY1" fmla="*/ 0 h 3680932"/>
              <a:gd name="connsiteX2" fmla="*/ 1110798 w 1110798"/>
              <a:gd name="connsiteY2" fmla="*/ 0 h 3680932"/>
              <a:gd name="connsiteX3" fmla="*/ 1110798 w 1110798"/>
              <a:gd name="connsiteY3" fmla="*/ 3680932 h 3680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0798" h="3680932">
                <a:moveTo>
                  <a:pt x="0" y="3680932"/>
                </a:moveTo>
                <a:lnTo>
                  <a:pt x="0" y="0"/>
                </a:lnTo>
                <a:lnTo>
                  <a:pt x="1110798" y="0"/>
                </a:lnTo>
                <a:lnTo>
                  <a:pt x="1110798" y="3680932"/>
                </a:lnTo>
              </a:path>
            </a:pathLst>
          </a:custGeom>
          <a:noFill/>
          <a:ln w="38100">
            <a:solidFill>
              <a:srgbClr val="CCE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9885B21-4C9B-8045-9AE5-E8A5FD112EE8}"/>
              </a:ext>
            </a:extLst>
          </p:cNvPr>
          <p:cNvCxnSpPr/>
          <p:nvPr/>
        </p:nvCxnSpPr>
        <p:spPr>
          <a:xfrm>
            <a:off x="5341263" y="529866"/>
            <a:ext cx="0" cy="808074"/>
          </a:xfrm>
          <a:prstGeom prst="line">
            <a:avLst/>
          </a:prstGeom>
          <a:ln w="38100">
            <a:solidFill>
              <a:srgbClr val="D7D2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389DEC05-907D-5544-BBD5-1A23B345B299}"/>
              </a:ext>
            </a:extLst>
          </p:cNvPr>
          <p:cNvSpPr txBox="1"/>
          <p:nvPr/>
        </p:nvSpPr>
        <p:spPr>
          <a:xfrm>
            <a:off x="1154307" y="219600"/>
            <a:ext cx="8570240" cy="863107"/>
          </a:xfrm>
          <a:prstGeom prst="rect">
            <a:avLst/>
          </a:prstGeom>
          <a:solidFill>
            <a:srgbClr val="D7D2E0"/>
          </a:solidFill>
        </p:spPr>
        <p:txBody>
          <a:bodyPr wrap="square" bIns="108000" rtlCol="0">
            <a:spAutoFit/>
          </a:bodyPr>
          <a:lstStyle/>
          <a:p>
            <a:pPr algn="ctr"/>
            <a:r>
              <a:rPr lang="en-US" sz="2200" b="1" dirty="0">
                <a:solidFill>
                  <a:srgbClr val="352063"/>
                </a:solidFill>
              </a:rPr>
              <a:t>Supervisory Council</a:t>
            </a:r>
          </a:p>
          <a:p>
            <a:pPr algn="ctr"/>
            <a:r>
              <a:rPr lang="en-US" sz="1200" b="1" dirty="0">
                <a:solidFill>
                  <a:srgbClr val="352063"/>
                </a:solidFill>
              </a:rPr>
              <a:t>Sander Dekker (Chair), David </a:t>
            </a:r>
            <a:r>
              <a:rPr lang="en-US" sz="1200" b="1" dirty="0" err="1">
                <a:solidFill>
                  <a:srgbClr val="352063"/>
                </a:solidFill>
              </a:rPr>
              <a:t>Voetelink</a:t>
            </a:r>
            <a:r>
              <a:rPr lang="en-US" sz="1200" b="1" dirty="0">
                <a:solidFill>
                  <a:srgbClr val="352063"/>
                </a:solidFill>
              </a:rPr>
              <a:t>, Rob </a:t>
            </a:r>
            <a:r>
              <a:rPr lang="en-US" sz="1200" b="1" dirty="0" err="1">
                <a:solidFill>
                  <a:srgbClr val="352063"/>
                </a:solidFill>
              </a:rPr>
              <a:t>Langezaal</a:t>
            </a:r>
            <a:r>
              <a:rPr lang="en-US" sz="1200" b="1" dirty="0">
                <a:solidFill>
                  <a:srgbClr val="352063"/>
                </a:solidFill>
              </a:rPr>
              <a:t>, Leontine van der Goes, </a:t>
            </a:r>
            <a:r>
              <a:rPr lang="en-US" sz="1200" b="1" dirty="0" err="1">
                <a:solidFill>
                  <a:srgbClr val="352063"/>
                </a:solidFill>
              </a:rPr>
              <a:t>Guda</a:t>
            </a:r>
            <a:r>
              <a:rPr lang="en-US" sz="1200" b="1" dirty="0">
                <a:solidFill>
                  <a:srgbClr val="352063"/>
                </a:solidFill>
              </a:rPr>
              <a:t> van </a:t>
            </a:r>
            <a:r>
              <a:rPr lang="en-US" sz="1200" b="1" dirty="0" err="1">
                <a:solidFill>
                  <a:srgbClr val="352063"/>
                </a:solidFill>
              </a:rPr>
              <a:t>Noort</a:t>
            </a:r>
            <a:r>
              <a:rPr lang="en-US" sz="1200" b="1" dirty="0">
                <a:solidFill>
                  <a:srgbClr val="352063"/>
                </a:solidFill>
              </a:rPr>
              <a:t> </a:t>
            </a:r>
          </a:p>
          <a:p>
            <a:pPr algn="ctr"/>
            <a:endParaRPr lang="en-US" sz="1200" b="1" dirty="0">
              <a:solidFill>
                <a:srgbClr val="352063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B5AAE47-28B9-024E-B75C-A0E0ABCE0527}"/>
              </a:ext>
            </a:extLst>
          </p:cNvPr>
          <p:cNvSpPr txBox="1"/>
          <p:nvPr/>
        </p:nvSpPr>
        <p:spPr>
          <a:xfrm>
            <a:off x="1154306" y="1149154"/>
            <a:ext cx="6398080" cy="447609"/>
          </a:xfrm>
          <a:prstGeom prst="rect">
            <a:avLst/>
          </a:prstGeom>
          <a:solidFill>
            <a:srgbClr val="CCE5F4"/>
          </a:solidFill>
        </p:spPr>
        <p:txBody>
          <a:bodyPr wrap="square" tIns="36000" bIns="72000" rtlCol="0" anchor="t" anchorCtr="0">
            <a:spAutoFit/>
          </a:bodyPr>
          <a:lstStyle/>
          <a:p>
            <a:pPr algn="ctr"/>
            <a:r>
              <a:rPr lang="en-US" sz="2200" b="1" dirty="0">
                <a:solidFill>
                  <a:srgbClr val="352063"/>
                </a:solidFill>
              </a:rPr>
              <a:t>Executive Board</a:t>
            </a:r>
          </a:p>
        </p:txBody>
      </p:sp>
      <p:cxnSp>
        <p:nvCxnSpPr>
          <p:cNvPr id="297" name="Straight Connector 296">
            <a:extLst>
              <a:ext uri="{FF2B5EF4-FFF2-40B4-BE49-F238E27FC236}">
                <a16:creationId xmlns:a16="http://schemas.microsoft.com/office/drawing/2014/main" id="{9316F035-B5F8-3743-9219-EFF6AA30CAF6}"/>
              </a:ext>
            </a:extLst>
          </p:cNvPr>
          <p:cNvCxnSpPr>
            <a:cxnSpLocks/>
          </p:cNvCxnSpPr>
          <p:nvPr/>
        </p:nvCxnSpPr>
        <p:spPr>
          <a:xfrm>
            <a:off x="1342476" y="2827949"/>
            <a:ext cx="466989" cy="0"/>
          </a:xfrm>
          <a:prstGeom prst="line">
            <a:avLst/>
          </a:prstGeom>
          <a:ln w="38100">
            <a:solidFill>
              <a:srgbClr val="CCE5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hlinkClick r:id="rId3" action="ppaction://hlinksldjump"/>
            <a:extLst>
              <a:ext uri="{FF2B5EF4-FFF2-40B4-BE49-F238E27FC236}">
                <a16:creationId xmlns:a16="http://schemas.microsoft.com/office/drawing/2014/main" id="{EBFF87AF-73A6-7940-8C23-CE636722E4B2}"/>
              </a:ext>
            </a:extLst>
          </p:cNvPr>
          <p:cNvSpPr txBox="1"/>
          <p:nvPr/>
        </p:nvSpPr>
        <p:spPr>
          <a:xfrm>
            <a:off x="1480242" y="4683377"/>
            <a:ext cx="1801368" cy="423738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108000" bIns="144000" rtlCol="0" anchor="ctr" anchorCtr="0">
            <a:spAutoFit/>
          </a:bodyPr>
          <a:lstStyle/>
          <a:p>
            <a:r>
              <a:rPr lang="en-US" sz="1100" dirty="0">
                <a:solidFill>
                  <a:srgbClr val="352063"/>
                </a:solidFill>
              </a:rPr>
              <a:t>Communications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D2F04D6-081D-C742-B86E-E0F5D08454D8}"/>
              </a:ext>
            </a:extLst>
          </p:cNvPr>
          <p:cNvSpPr txBox="1"/>
          <p:nvPr/>
        </p:nvSpPr>
        <p:spPr>
          <a:xfrm>
            <a:off x="1480242" y="1714450"/>
            <a:ext cx="1801368" cy="810000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72000" bIns="180000" rtlCol="0">
            <a:spAutoFit/>
          </a:bodyPr>
          <a:lstStyle/>
          <a:p>
            <a:r>
              <a:rPr lang="en-US" sz="1200" b="1" dirty="0">
                <a:solidFill>
                  <a:srgbClr val="352063"/>
                </a:solidFill>
              </a:rPr>
              <a:t>Laura </a:t>
            </a:r>
          </a:p>
          <a:p>
            <a:r>
              <a:rPr lang="en-US" sz="1200" b="1" dirty="0">
                <a:solidFill>
                  <a:srgbClr val="352063"/>
                </a:solidFill>
              </a:rPr>
              <a:t>van </a:t>
            </a:r>
            <a:r>
              <a:rPr lang="en-US" sz="1200" b="1" dirty="0" err="1">
                <a:solidFill>
                  <a:srgbClr val="352063"/>
                </a:solidFill>
              </a:rPr>
              <a:t>Geest</a:t>
            </a:r>
            <a:endParaRPr lang="en-US" sz="1200" b="1" dirty="0">
              <a:solidFill>
                <a:srgbClr val="352063"/>
              </a:solidFill>
            </a:endParaRPr>
          </a:p>
          <a:p>
            <a:r>
              <a:rPr lang="en-US" sz="1000" dirty="0">
                <a:solidFill>
                  <a:srgbClr val="352063"/>
                </a:solidFill>
              </a:rPr>
              <a:t>Chair</a:t>
            </a:r>
          </a:p>
        </p:txBody>
      </p:sp>
      <p:sp>
        <p:nvSpPr>
          <p:cNvPr id="71" name="TextBox 70">
            <a:hlinkClick r:id="rId3" action="ppaction://hlinksldjump"/>
            <a:extLst>
              <a:ext uri="{FF2B5EF4-FFF2-40B4-BE49-F238E27FC236}">
                <a16:creationId xmlns:a16="http://schemas.microsoft.com/office/drawing/2014/main" id="{F817311F-D743-8E44-90A9-657271D6FAEE}"/>
              </a:ext>
            </a:extLst>
          </p:cNvPr>
          <p:cNvSpPr txBox="1"/>
          <p:nvPr/>
        </p:nvSpPr>
        <p:spPr>
          <a:xfrm>
            <a:off x="1480242" y="5182466"/>
            <a:ext cx="1801368" cy="423738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108000" bIns="144000" rtlCol="0" anchor="ctr" anchorCtr="0">
            <a:spAutoFit/>
          </a:bodyPr>
          <a:lstStyle/>
          <a:p>
            <a:r>
              <a:rPr lang="en-US" sz="1100" dirty="0">
                <a:solidFill>
                  <a:srgbClr val="352063"/>
                </a:solidFill>
              </a:rPr>
              <a:t>Internal Audit**</a:t>
            </a:r>
          </a:p>
        </p:txBody>
      </p: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9F49ACBC-0A4C-9249-86E7-8194FA3DB69F}"/>
              </a:ext>
            </a:extLst>
          </p:cNvPr>
          <p:cNvCxnSpPr>
            <a:cxnSpLocks/>
          </p:cNvCxnSpPr>
          <p:nvPr/>
        </p:nvCxnSpPr>
        <p:spPr>
          <a:xfrm>
            <a:off x="3473445" y="3863914"/>
            <a:ext cx="466989" cy="0"/>
          </a:xfrm>
          <a:prstGeom prst="line">
            <a:avLst/>
          </a:prstGeom>
          <a:ln w="38100">
            <a:solidFill>
              <a:srgbClr val="CCE5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Connector 285">
            <a:extLst>
              <a:ext uri="{FF2B5EF4-FFF2-40B4-BE49-F238E27FC236}">
                <a16:creationId xmlns:a16="http://schemas.microsoft.com/office/drawing/2014/main" id="{B784586E-A75D-624A-9611-639BBFBAE122}"/>
              </a:ext>
            </a:extLst>
          </p:cNvPr>
          <p:cNvCxnSpPr>
            <a:cxnSpLocks/>
          </p:cNvCxnSpPr>
          <p:nvPr/>
        </p:nvCxnSpPr>
        <p:spPr>
          <a:xfrm>
            <a:off x="3473445" y="3343913"/>
            <a:ext cx="466989" cy="0"/>
          </a:xfrm>
          <a:prstGeom prst="line">
            <a:avLst/>
          </a:prstGeom>
          <a:ln w="38100">
            <a:solidFill>
              <a:srgbClr val="CCE5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3479CCA0-4861-5E43-8AC7-052E219D449E}"/>
              </a:ext>
            </a:extLst>
          </p:cNvPr>
          <p:cNvCxnSpPr>
            <a:cxnSpLocks/>
          </p:cNvCxnSpPr>
          <p:nvPr/>
        </p:nvCxnSpPr>
        <p:spPr>
          <a:xfrm>
            <a:off x="3473445" y="2827949"/>
            <a:ext cx="466989" cy="0"/>
          </a:xfrm>
          <a:prstGeom prst="line">
            <a:avLst/>
          </a:prstGeom>
          <a:ln w="38100">
            <a:solidFill>
              <a:srgbClr val="CCE5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hlinkClick r:id="" action="ppaction://noaction"/>
            <a:extLst>
              <a:ext uri="{FF2B5EF4-FFF2-40B4-BE49-F238E27FC236}">
                <a16:creationId xmlns:a16="http://schemas.microsoft.com/office/drawing/2014/main" id="{F06063D8-D927-2345-81A7-60F1F870A6EB}"/>
              </a:ext>
            </a:extLst>
          </p:cNvPr>
          <p:cNvSpPr txBox="1"/>
          <p:nvPr/>
        </p:nvSpPr>
        <p:spPr>
          <a:xfrm>
            <a:off x="3613553" y="1714450"/>
            <a:ext cx="1801368" cy="810000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72000" bIns="180000" rtlCol="0">
            <a:spAutoFit/>
          </a:bodyPr>
          <a:lstStyle/>
          <a:p>
            <a:r>
              <a:rPr lang="en-US" sz="1200" b="1" dirty="0">
                <a:solidFill>
                  <a:srgbClr val="352063"/>
                </a:solidFill>
              </a:rPr>
              <a:t>Hanzo </a:t>
            </a:r>
          </a:p>
          <a:p>
            <a:r>
              <a:rPr lang="en-US" sz="1200" b="1" dirty="0">
                <a:solidFill>
                  <a:srgbClr val="352063"/>
                </a:solidFill>
              </a:rPr>
              <a:t>van Beusekom</a:t>
            </a:r>
          </a:p>
          <a:p>
            <a:endParaRPr lang="en-US" sz="1000" dirty="0">
              <a:solidFill>
                <a:srgbClr val="352063"/>
              </a:solidFill>
            </a:endParaRPr>
          </a:p>
        </p:txBody>
      </p:sp>
      <p:sp>
        <p:nvSpPr>
          <p:cNvPr id="106" name="TextBox 105">
            <a:hlinkClick r:id="" action="ppaction://noaction"/>
            <a:extLst>
              <a:ext uri="{FF2B5EF4-FFF2-40B4-BE49-F238E27FC236}">
                <a16:creationId xmlns:a16="http://schemas.microsoft.com/office/drawing/2014/main" id="{92ACF618-BDCD-4F45-8A90-D44486BDF465}"/>
              </a:ext>
            </a:extLst>
          </p:cNvPr>
          <p:cNvSpPr txBox="1"/>
          <p:nvPr/>
        </p:nvSpPr>
        <p:spPr>
          <a:xfrm>
            <a:off x="3615630" y="2611039"/>
            <a:ext cx="1801368" cy="424800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36000" bIns="36000" rtlCol="0" anchor="ctr" anchorCtr="0">
            <a:spAutoFit/>
          </a:bodyPr>
          <a:lstStyle/>
          <a:p>
            <a:r>
              <a:rPr lang="en-US" sz="1100" dirty="0">
                <a:solidFill>
                  <a:srgbClr val="352063"/>
                </a:solidFill>
              </a:rPr>
              <a:t>Capital Markets Integrity</a:t>
            </a:r>
          </a:p>
        </p:txBody>
      </p:sp>
      <p:sp>
        <p:nvSpPr>
          <p:cNvPr id="107" name="TextBox 106">
            <a:hlinkClick r:id="" action="ppaction://noaction"/>
            <a:extLst>
              <a:ext uri="{FF2B5EF4-FFF2-40B4-BE49-F238E27FC236}">
                <a16:creationId xmlns:a16="http://schemas.microsoft.com/office/drawing/2014/main" id="{16E79400-98CE-D249-A515-DC05E734CB3C}"/>
              </a:ext>
            </a:extLst>
          </p:cNvPr>
          <p:cNvSpPr txBox="1"/>
          <p:nvPr/>
        </p:nvSpPr>
        <p:spPr>
          <a:xfrm>
            <a:off x="5744242" y="4939549"/>
            <a:ext cx="1801368" cy="424800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36000" bIns="36000" rtlCol="0" anchor="ctr" anchorCtr="0">
            <a:spAutoFit/>
          </a:bodyPr>
          <a:lstStyle/>
          <a:p>
            <a:r>
              <a:rPr lang="en-US" sz="1100" dirty="0">
                <a:solidFill>
                  <a:srgbClr val="352063"/>
                </a:solidFill>
              </a:rPr>
              <a:t>Asset Management</a:t>
            </a:r>
          </a:p>
        </p:txBody>
      </p:sp>
      <p:sp>
        <p:nvSpPr>
          <p:cNvPr id="108" name="TextBox 107">
            <a:hlinkClick r:id="" action="ppaction://noaction"/>
            <a:extLst>
              <a:ext uri="{FF2B5EF4-FFF2-40B4-BE49-F238E27FC236}">
                <a16:creationId xmlns:a16="http://schemas.microsoft.com/office/drawing/2014/main" id="{F5FC3352-8E5A-7A40-909D-8F09AE85DB57}"/>
              </a:ext>
            </a:extLst>
          </p:cNvPr>
          <p:cNvSpPr txBox="1"/>
          <p:nvPr/>
        </p:nvSpPr>
        <p:spPr>
          <a:xfrm>
            <a:off x="3615630" y="3640989"/>
            <a:ext cx="1801368" cy="424800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36000" bIns="36000" rtlCol="0" anchor="ctr" anchorCtr="0">
            <a:spAutoFit/>
          </a:bodyPr>
          <a:lstStyle/>
          <a:p>
            <a:r>
              <a:rPr lang="en-US" sz="1100" dirty="0">
                <a:solidFill>
                  <a:srgbClr val="352063"/>
                </a:solidFill>
              </a:rPr>
              <a:t>Audit and Reporting Quality</a:t>
            </a:r>
          </a:p>
        </p:txBody>
      </p:sp>
      <p:sp>
        <p:nvSpPr>
          <p:cNvPr id="109" name="TextBox 108">
            <a:hlinkClick r:id="" action="ppaction://noaction"/>
            <a:extLst>
              <a:ext uri="{FF2B5EF4-FFF2-40B4-BE49-F238E27FC236}">
                <a16:creationId xmlns:a16="http://schemas.microsoft.com/office/drawing/2014/main" id="{2DBCEBB4-3845-0446-A559-E3FDA42EF51F}"/>
              </a:ext>
            </a:extLst>
          </p:cNvPr>
          <p:cNvSpPr txBox="1"/>
          <p:nvPr/>
        </p:nvSpPr>
        <p:spPr>
          <a:xfrm>
            <a:off x="1480242" y="3133708"/>
            <a:ext cx="1801368" cy="424800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36000" bIns="36000" rtlCol="0" anchor="ctr" anchorCtr="0">
            <a:spAutoFit/>
          </a:bodyPr>
          <a:lstStyle/>
          <a:p>
            <a:r>
              <a:rPr lang="en-US" sz="1100" dirty="0">
                <a:solidFill>
                  <a:srgbClr val="352063"/>
                </a:solidFill>
              </a:rPr>
              <a:t>Legal Affairs and</a:t>
            </a:r>
          </a:p>
          <a:p>
            <a:r>
              <a:rPr lang="en-US" sz="1100" dirty="0">
                <a:solidFill>
                  <a:srgbClr val="352063"/>
                </a:solidFill>
              </a:rPr>
              <a:t>General Counsel</a:t>
            </a:r>
          </a:p>
        </p:txBody>
      </p:sp>
      <p:cxnSp>
        <p:nvCxnSpPr>
          <p:cNvPr id="273" name="Straight Connector 272">
            <a:extLst>
              <a:ext uri="{FF2B5EF4-FFF2-40B4-BE49-F238E27FC236}">
                <a16:creationId xmlns:a16="http://schemas.microsoft.com/office/drawing/2014/main" id="{A0CBC837-EC98-D14E-AA92-550CC10730D2}"/>
              </a:ext>
            </a:extLst>
          </p:cNvPr>
          <p:cNvCxnSpPr>
            <a:cxnSpLocks/>
          </p:cNvCxnSpPr>
          <p:nvPr/>
        </p:nvCxnSpPr>
        <p:spPr>
          <a:xfrm>
            <a:off x="5601793" y="4545750"/>
            <a:ext cx="466989" cy="0"/>
          </a:xfrm>
          <a:prstGeom prst="line">
            <a:avLst/>
          </a:prstGeom>
          <a:ln w="38100">
            <a:solidFill>
              <a:srgbClr val="CCE5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74">
            <a:extLst>
              <a:ext uri="{FF2B5EF4-FFF2-40B4-BE49-F238E27FC236}">
                <a16:creationId xmlns:a16="http://schemas.microsoft.com/office/drawing/2014/main" id="{B4BFC9B2-417B-1649-A3DB-69F25125D1C0}"/>
              </a:ext>
            </a:extLst>
          </p:cNvPr>
          <p:cNvCxnSpPr>
            <a:cxnSpLocks/>
          </p:cNvCxnSpPr>
          <p:nvPr/>
        </p:nvCxnSpPr>
        <p:spPr>
          <a:xfrm>
            <a:off x="5601794" y="3343913"/>
            <a:ext cx="466989" cy="0"/>
          </a:xfrm>
          <a:prstGeom prst="line">
            <a:avLst/>
          </a:prstGeom>
          <a:ln w="38100">
            <a:solidFill>
              <a:srgbClr val="CCE5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18A6F2C5-DFEB-6F4C-BDB0-D31015BC62C3}"/>
              </a:ext>
            </a:extLst>
          </p:cNvPr>
          <p:cNvCxnSpPr>
            <a:cxnSpLocks/>
          </p:cNvCxnSpPr>
          <p:nvPr/>
        </p:nvCxnSpPr>
        <p:spPr>
          <a:xfrm>
            <a:off x="5601794" y="2827949"/>
            <a:ext cx="466989" cy="0"/>
          </a:xfrm>
          <a:prstGeom prst="line">
            <a:avLst/>
          </a:prstGeom>
          <a:ln w="38100">
            <a:solidFill>
              <a:srgbClr val="CCE5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hlinkClick r:id="" action="ppaction://noaction"/>
            <a:extLst>
              <a:ext uri="{FF2B5EF4-FFF2-40B4-BE49-F238E27FC236}">
                <a16:creationId xmlns:a16="http://schemas.microsoft.com/office/drawing/2014/main" id="{3FD0CE32-FA90-2849-BA8C-DF14E1DE0A4E}"/>
              </a:ext>
            </a:extLst>
          </p:cNvPr>
          <p:cNvSpPr txBox="1"/>
          <p:nvPr/>
        </p:nvSpPr>
        <p:spPr>
          <a:xfrm>
            <a:off x="5751018" y="1716074"/>
            <a:ext cx="1801368" cy="810000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72000" bIns="180000" rtlCol="0">
            <a:spAutoFit/>
          </a:bodyPr>
          <a:lstStyle/>
          <a:p>
            <a:r>
              <a:rPr lang="en-US" sz="1200" b="1" dirty="0">
                <a:solidFill>
                  <a:srgbClr val="352063"/>
                </a:solidFill>
                <a:cs typeface="Calibri" panose="020F0502020204030204" pitchFamily="34" charset="0"/>
              </a:rPr>
              <a:t>Jos</a:t>
            </a:r>
          </a:p>
          <a:p>
            <a:r>
              <a:rPr lang="en-US" sz="1200" b="1" dirty="0">
                <a:solidFill>
                  <a:srgbClr val="352063"/>
                </a:solidFill>
              </a:rPr>
              <a:t>Heuvelman</a:t>
            </a:r>
          </a:p>
          <a:p>
            <a:endParaRPr lang="en-US" sz="1000" dirty="0">
              <a:solidFill>
                <a:srgbClr val="352063"/>
              </a:solidFill>
            </a:endParaRPr>
          </a:p>
        </p:txBody>
      </p:sp>
      <p:sp>
        <p:nvSpPr>
          <p:cNvPr id="111" name="TextBox 110">
            <a:hlinkClick r:id="" action="ppaction://noaction"/>
            <a:extLst>
              <a:ext uri="{FF2B5EF4-FFF2-40B4-BE49-F238E27FC236}">
                <a16:creationId xmlns:a16="http://schemas.microsoft.com/office/drawing/2014/main" id="{48F7AD5F-A75B-9844-8D84-FDCB5D65CD90}"/>
              </a:ext>
            </a:extLst>
          </p:cNvPr>
          <p:cNvSpPr txBox="1"/>
          <p:nvPr/>
        </p:nvSpPr>
        <p:spPr>
          <a:xfrm>
            <a:off x="5751018" y="2611039"/>
            <a:ext cx="1801368" cy="424800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36000" bIns="36000" rtlCol="0" anchor="ctr" anchorCtr="0">
            <a:spAutoFit/>
          </a:bodyPr>
          <a:lstStyle/>
          <a:p>
            <a:r>
              <a:rPr lang="en-US" sz="1100" dirty="0">
                <a:solidFill>
                  <a:srgbClr val="352063"/>
                </a:solidFill>
              </a:rPr>
              <a:t>Insurance and Pensions</a:t>
            </a:r>
          </a:p>
        </p:txBody>
      </p:sp>
      <p:sp>
        <p:nvSpPr>
          <p:cNvPr id="112" name="TextBox 111">
            <a:hlinkClick r:id="" action="ppaction://noaction"/>
            <a:extLst>
              <a:ext uri="{FF2B5EF4-FFF2-40B4-BE49-F238E27FC236}">
                <a16:creationId xmlns:a16="http://schemas.microsoft.com/office/drawing/2014/main" id="{F076541B-7621-DB4F-BAEC-D8F24E7C09D1}"/>
              </a:ext>
            </a:extLst>
          </p:cNvPr>
          <p:cNvSpPr txBox="1"/>
          <p:nvPr/>
        </p:nvSpPr>
        <p:spPr>
          <a:xfrm>
            <a:off x="5751018" y="3126014"/>
            <a:ext cx="1801368" cy="424800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36000" bIns="36000" rtlCol="0" anchor="ctr" anchorCtr="0">
            <a:spAutoFit/>
          </a:bodyPr>
          <a:lstStyle/>
          <a:p>
            <a:r>
              <a:rPr lang="en-US" sz="1100" dirty="0">
                <a:solidFill>
                  <a:srgbClr val="352063"/>
                </a:solidFill>
              </a:rPr>
              <a:t>Lending, Savings and Retail Investments</a:t>
            </a:r>
          </a:p>
        </p:txBody>
      </p:sp>
      <p:sp>
        <p:nvSpPr>
          <p:cNvPr id="114" name="TextBox 113">
            <a:hlinkClick r:id="" action="ppaction://noaction"/>
            <a:extLst>
              <a:ext uri="{FF2B5EF4-FFF2-40B4-BE49-F238E27FC236}">
                <a16:creationId xmlns:a16="http://schemas.microsoft.com/office/drawing/2014/main" id="{A80EE122-C5B8-9342-9D05-844FBA243AED}"/>
              </a:ext>
            </a:extLst>
          </p:cNvPr>
          <p:cNvSpPr txBox="1"/>
          <p:nvPr/>
        </p:nvSpPr>
        <p:spPr>
          <a:xfrm>
            <a:off x="5751018" y="3625583"/>
            <a:ext cx="1801368" cy="593015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108000" bIns="144000" rtlCol="0" anchor="ctr" anchorCtr="0">
            <a:spAutoFit/>
          </a:bodyPr>
          <a:lstStyle/>
          <a:p>
            <a:r>
              <a:rPr lang="en-US" sz="1100" dirty="0">
                <a:solidFill>
                  <a:srgbClr val="352063"/>
                </a:solidFill>
              </a:rPr>
              <a:t>Account supervision &amp; </a:t>
            </a:r>
            <a:br>
              <a:rPr lang="en-US" sz="1100" dirty="0">
                <a:solidFill>
                  <a:srgbClr val="352063"/>
                </a:solidFill>
              </a:rPr>
            </a:br>
            <a:r>
              <a:rPr lang="en-US" sz="1100" dirty="0">
                <a:solidFill>
                  <a:srgbClr val="352063"/>
                </a:solidFill>
              </a:rPr>
              <a:t>fit and proper assessments</a:t>
            </a:r>
          </a:p>
        </p:txBody>
      </p:sp>
      <p:sp>
        <p:nvSpPr>
          <p:cNvPr id="115" name="TextBox 114">
            <a:hlinkClick r:id="" action="ppaction://noaction"/>
            <a:extLst>
              <a:ext uri="{FF2B5EF4-FFF2-40B4-BE49-F238E27FC236}">
                <a16:creationId xmlns:a16="http://schemas.microsoft.com/office/drawing/2014/main" id="{45CB7CAB-0B0B-C54B-A37D-3C1F549BDBC8}"/>
              </a:ext>
            </a:extLst>
          </p:cNvPr>
          <p:cNvSpPr txBox="1"/>
          <p:nvPr/>
        </p:nvSpPr>
        <p:spPr>
          <a:xfrm>
            <a:off x="5744242" y="4295952"/>
            <a:ext cx="1801368" cy="557451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36000" bIns="36000" rtlCol="0" anchor="ctr" anchorCtr="0">
            <a:spAutoFit/>
          </a:bodyPr>
          <a:lstStyle/>
          <a:p>
            <a:r>
              <a:rPr lang="en-US" sz="1050" dirty="0">
                <a:solidFill>
                  <a:srgbClr val="352063"/>
                </a:solidFill>
              </a:rPr>
              <a:t>Market Access for financial service providers, Signals and Point of Reference</a:t>
            </a:r>
          </a:p>
        </p:txBody>
      </p:sp>
      <p:sp>
        <p:nvSpPr>
          <p:cNvPr id="118" name="TextBox 117">
            <a:hlinkClick r:id="" action="ppaction://noaction"/>
            <a:extLst>
              <a:ext uri="{FF2B5EF4-FFF2-40B4-BE49-F238E27FC236}">
                <a16:creationId xmlns:a16="http://schemas.microsoft.com/office/drawing/2014/main" id="{4970D627-F1C7-3D48-BE4E-4CEA28585755}"/>
              </a:ext>
            </a:extLst>
          </p:cNvPr>
          <p:cNvSpPr txBox="1"/>
          <p:nvPr/>
        </p:nvSpPr>
        <p:spPr>
          <a:xfrm>
            <a:off x="1480242" y="4141275"/>
            <a:ext cx="1801368" cy="423738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108000" bIns="144000" rtlCol="0" anchor="ctr" anchorCtr="0">
            <a:spAutoFit/>
          </a:bodyPr>
          <a:lstStyle/>
          <a:p>
            <a:r>
              <a:rPr lang="en-US" sz="1100" dirty="0">
                <a:solidFill>
                  <a:srgbClr val="352063"/>
                </a:solidFill>
              </a:rPr>
              <a:t>Expert Centre</a:t>
            </a:r>
          </a:p>
        </p:txBody>
      </p:sp>
      <p:sp>
        <p:nvSpPr>
          <p:cNvPr id="119" name="TextBox 118">
            <a:hlinkClick r:id="" action="ppaction://noaction"/>
            <a:extLst>
              <a:ext uri="{FF2B5EF4-FFF2-40B4-BE49-F238E27FC236}">
                <a16:creationId xmlns:a16="http://schemas.microsoft.com/office/drawing/2014/main" id="{7CF799DF-728A-AF46-97B5-CC253C211263}"/>
              </a:ext>
            </a:extLst>
          </p:cNvPr>
          <p:cNvSpPr txBox="1"/>
          <p:nvPr/>
        </p:nvSpPr>
        <p:spPr>
          <a:xfrm>
            <a:off x="3613553" y="4683746"/>
            <a:ext cx="1801368" cy="411257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36000" bIns="36000" rtlCol="0" anchor="ctr" anchorCtr="0">
            <a:spAutoFit/>
          </a:bodyPr>
          <a:lstStyle/>
          <a:p>
            <a:r>
              <a:rPr lang="nl-NL" sz="1100" dirty="0" err="1">
                <a:solidFill>
                  <a:srgbClr val="352063"/>
                </a:solidFill>
              </a:rPr>
              <a:t>Implementation</a:t>
            </a:r>
            <a:r>
              <a:rPr lang="nl-NL" sz="1100" dirty="0">
                <a:solidFill>
                  <a:srgbClr val="352063"/>
                </a:solidFill>
              </a:rPr>
              <a:t> </a:t>
            </a:r>
            <a:r>
              <a:rPr lang="nl-NL" sz="1100" dirty="0" err="1">
                <a:solidFill>
                  <a:srgbClr val="352063"/>
                </a:solidFill>
              </a:rPr>
              <a:t>programme</a:t>
            </a:r>
            <a:r>
              <a:rPr lang="nl-NL" sz="1100" dirty="0">
                <a:solidFill>
                  <a:srgbClr val="352063"/>
                </a:solidFill>
              </a:rPr>
              <a:t> </a:t>
            </a:r>
            <a:r>
              <a:rPr lang="nl-NL" sz="1100" dirty="0" err="1">
                <a:solidFill>
                  <a:srgbClr val="352063"/>
                </a:solidFill>
              </a:rPr>
              <a:t>MiCAR</a:t>
            </a:r>
            <a:endParaRPr lang="nl-NL" sz="1100" dirty="0">
              <a:solidFill>
                <a:srgbClr val="352063"/>
              </a:solidFill>
            </a:endParaRPr>
          </a:p>
        </p:txBody>
      </p:sp>
      <p:cxnSp>
        <p:nvCxnSpPr>
          <p:cNvPr id="251" name="Straight Connector 250">
            <a:extLst>
              <a:ext uri="{FF2B5EF4-FFF2-40B4-BE49-F238E27FC236}">
                <a16:creationId xmlns:a16="http://schemas.microsoft.com/office/drawing/2014/main" id="{405B94EB-A124-3A45-AB26-35C7B708D074}"/>
              </a:ext>
            </a:extLst>
          </p:cNvPr>
          <p:cNvCxnSpPr>
            <a:cxnSpLocks/>
          </p:cNvCxnSpPr>
          <p:nvPr/>
        </p:nvCxnSpPr>
        <p:spPr>
          <a:xfrm>
            <a:off x="7792042" y="4379879"/>
            <a:ext cx="466989" cy="0"/>
          </a:xfrm>
          <a:prstGeom prst="line">
            <a:avLst/>
          </a:prstGeom>
          <a:ln w="38100">
            <a:solidFill>
              <a:srgbClr val="CCE5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9AF21FBD-5D8B-4F48-AF76-58C5821F249D}"/>
              </a:ext>
            </a:extLst>
          </p:cNvPr>
          <p:cNvCxnSpPr>
            <a:cxnSpLocks/>
          </p:cNvCxnSpPr>
          <p:nvPr/>
        </p:nvCxnSpPr>
        <p:spPr>
          <a:xfrm>
            <a:off x="7792042" y="3863913"/>
            <a:ext cx="466989" cy="0"/>
          </a:xfrm>
          <a:prstGeom prst="line">
            <a:avLst/>
          </a:prstGeom>
          <a:ln w="38100">
            <a:solidFill>
              <a:srgbClr val="CCE5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>
            <a:extLst>
              <a:ext uri="{FF2B5EF4-FFF2-40B4-BE49-F238E27FC236}">
                <a16:creationId xmlns:a16="http://schemas.microsoft.com/office/drawing/2014/main" id="{314815EB-100F-0944-8758-43EE6789ACF0}"/>
              </a:ext>
            </a:extLst>
          </p:cNvPr>
          <p:cNvCxnSpPr>
            <a:cxnSpLocks/>
          </p:cNvCxnSpPr>
          <p:nvPr/>
        </p:nvCxnSpPr>
        <p:spPr>
          <a:xfrm>
            <a:off x="7792043" y="2827949"/>
            <a:ext cx="466989" cy="0"/>
          </a:xfrm>
          <a:prstGeom prst="line">
            <a:avLst/>
          </a:prstGeom>
          <a:ln w="38100">
            <a:solidFill>
              <a:srgbClr val="CCE5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hlinkClick r:id="" action="ppaction://noaction"/>
            <a:extLst>
              <a:ext uri="{FF2B5EF4-FFF2-40B4-BE49-F238E27FC236}">
                <a16:creationId xmlns:a16="http://schemas.microsoft.com/office/drawing/2014/main" id="{7D278A31-47C2-7945-A27B-6CE995D56293}"/>
              </a:ext>
            </a:extLst>
          </p:cNvPr>
          <p:cNvSpPr txBox="1"/>
          <p:nvPr/>
        </p:nvSpPr>
        <p:spPr>
          <a:xfrm>
            <a:off x="7923178" y="1715992"/>
            <a:ext cx="1801368" cy="808459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72000" bIns="180000" rtlCol="0">
            <a:spAutoFit/>
          </a:bodyPr>
          <a:lstStyle/>
          <a:p>
            <a:r>
              <a:rPr lang="en-US" sz="1200" b="1" dirty="0">
                <a:solidFill>
                  <a:srgbClr val="352063"/>
                </a:solidFill>
              </a:rPr>
              <a:t>Frans </a:t>
            </a:r>
          </a:p>
          <a:p>
            <a:r>
              <a:rPr lang="en-US" sz="1200" b="1" dirty="0">
                <a:solidFill>
                  <a:srgbClr val="352063"/>
                </a:solidFill>
              </a:rPr>
              <a:t>van den Hurk </a:t>
            </a:r>
            <a:br>
              <a:rPr lang="en-US" sz="1200" b="1" dirty="0">
                <a:solidFill>
                  <a:srgbClr val="352063"/>
                </a:solidFill>
              </a:rPr>
            </a:br>
            <a:r>
              <a:rPr lang="en-US" sz="1200" dirty="0">
                <a:solidFill>
                  <a:srgbClr val="352063"/>
                </a:solidFill>
              </a:rPr>
              <a:t>(ad interim)</a:t>
            </a:r>
          </a:p>
        </p:txBody>
      </p:sp>
      <p:sp>
        <p:nvSpPr>
          <p:cNvPr id="121" name="TextBox 120">
            <a:hlinkClick r:id="" action="ppaction://noaction"/>
            <a:extLst>
              <a:ext uri="{FF2B5EF4-FFF2-40B4-BE49-F238E27FC236}">
                <a16:creationId xmlns:a16="http://schemas.microsoft.com/office/drawing/2014/main" id="{CBFAAFC0-DE53-3A4B-A537-5C6BC28EE09D}"/>
              </a:ext>
            </a:extLst>
          </p:cNvPr>
          <p:cNvSpPr txBox="1"/>
          <p:nvPr/>
        </p:nvSpPr>
        <p:spPr>
          <a:xfrm>
            <a:off x="7923178" y="2611039"/>
            <a:ext cx="1801368" cy="424800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36000" bIns="36000" rtlCol="0" anchor="ctr" anchorCtr="0">
            <a:spAutoFit/>
          </a:bodyPr>
          <a:lstStyle/>
          <a:p>
            <a:r>
              <a:rPr lang="en-US" sz="1100" dirty="0">
                <a:solidFill>
                  <a:srgbClr val="352063"/>
                </a:solidFill>
              </a:rPr>
              <a:t>Compliance, Integrity and Risk Management ***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122" name="TextBox 121">
            <a:hlinkClick r:id="" action="ppaction://noaction"/>
            <a:extLst>
              <a:ext uri="{FF2B5EF4-FFF2-40B4-BE49-F238E27FC236}">
                <a16:creationId xmlns:a16="http://schemas.microsoft.com/office/drawing/2014/main" id="{ED27E7E3-4C54-8744-9EAE-4AFB1F6FC9DB}"/>
              </a:ext>
            </a:extLst>
          </p:cNvPr>
          <p:cNvSpPr txBox="1"/>
          <p:nvPr/>
        </p:nvSpPr>
        <p:spPr>
          <a:xfrm>
            <a:off x="7923178" y="3126014"/>
            <a:ext cx="1801368" cy="424800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36000" bIns="36000" rtlCol="0" anchor="ctr" anchorCtr="0">
            <a:spAutoFit/>
          </a:bodyPr>
          <a:lstStyle/>
          <a:p>
            <a:r>
              <a:rPr lang="en-US" sz="1100" dirty="0">
                <a:solidFill>
                  <a:srgbClr val="352063"/>
                </a:solidFill>
              </a:rPr>
              <a:t>Administrative Office</a:t>
            </a:r>
          </a:p>
        </p:txBody>
      </p:sp>
      <p:sp>
        <p:nvSpPr>
          <p:cNvPr id="123" name="TextBox 122">
            <a:hlinkClick r:id="" action="ppaction://noaction"/>
            <a:extLst>
              <a:ext uri="{FF2B5EF4-FFF2-40B4-BE49-F238E27FC236}">
                <a16:creationId xmlns:a16="http://schemas.microsoft.com/office/drawing/2014/main" id="{0E0F841F-AE57-4D40-892F-25957D6D38B2}"/>
              </a:ext>
            </a:extLst>
          </p:cNvPr>
          <p:cNvSpPr txBox="1"/>
          <p:nvPr/>
        </p:nvSpPr>
        <p:spPr>
          <a:xfrm>
            <a:off x="7923178" y="3640989"/>
            <a:ext cx="1801368" cy="423738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108000" bIns="144000" rtlCol="0" anchor="ctr" anchorCtr="0">
            <a:spAutoFit/>
          </a:bodyPr>
          <a:lstStyle/>
          <a:p>
            <a:r>
              <a:rPr lang="en-US" sz="1100" dirty="0">
                <a:solidFill>
                  <a:srgbClr val="352063"/>
                </a:solidFill>
              </a:rPr>
              <a:t>Information Management</a:t>
            </a:r>
          </a:p>
        </p:txBody>
      </p:sp>
      <p:sp>
        <p:nvSpPr>
          <p:cNvPr id="124" name="TextBox 123">
            <a:hlinkClick r:id="" action="ppaction://noaction"/>
            <a:extLst>
              <a:ext uri="{FF2B5EF4-FFF2-40B4-BE49-F238E27FC236}">
                <a16:creationId xmlns:a16="http://schemas.microsoft.com/office/drawing/2014/main" id="{29B59D6B-C6AD-F848-BD1E-66DCAFBC8CCC}"/>
              </a:ext>
            </a:extLst>
          </p:cNvPr>
          <p:cNvSpPr txBox="1"/>
          <p:nvPr/>
        </p:nvSpPr>
        <p:spPr>
          <a:xfrm>
            <a:off x="7923178" y="4157367"/>
            <a:ext cx="1801368" cy="424800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108000" bIns="144000" rtlCol="0" anchor="ctr" anchorCtr="0">
            <a:spAutoFit/>
          </a:bodyPr>
          <a:lstStyle/>
          <a:p>
            <a:r>
              <a:rPr lang="en-US" sz="1100" dirty="0">
                <a:solidFill>
                  <a:srgbClr val="352063"/>
                </a:solidFill>
              </a:rPr>
              <a:t>Human Resources and </a:t>
            </a:r>
          </a:p>
          <a:p>
            <a:r>
              <a:rPr lang="en-US" sz="1100" dirty="0">
                <a:solidFill>
                  <a:srgbClr val="352063"/>
                </a:solidFill>
              </a:rPr>
              <a:t>Facility Management</a:t>
            </a:r>
          </a:p>
        </p:txBody>
      </p:sp>
      <p:sp>
        <p:nvSpPr>
          <p:cNvPr id="125" name="TextBox 124">
            <a:hlinkClick r:id="" action="ppaction://noaction"/>
            <a:extLst>
              <a:ext uri="{FF2B5EF4-FFF2-40B4-BE49-F238E27FC236}">
                <a16:creationId xmlns:a16="http://schemas.microsoft.com/office/drawing/2014/main" id="{582444FA-4F65-4B4B-9704-83C34EF09121}"/>
              </a:ext>
            </a:extLst>
          </p:cNvPr>
          <p:cNvSpPr txBox="1"/>
          <p:nvPr/>
        </p:nvSpPr>
        <p:spPr>
          <a:xfrm>
            <a:off x="7923178" y="4676975"/>
            <a:ext cx="1801368" cy="424800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36000" bIns="36000" rtlCol="0" anchor="ctr" anchorCtr="0">
            <a:spAutoFit/>
          </a:bodyPr>
          <a:lstStyle/>
          <a:p>
            <a:r>
              <a:rPr lang="en-US" sz="1100" dirty="0">
                <a:solidFill>
                  <a:srgbClr val="352063"/>
                </a:solidFill>
              </a:rPr>
              <a:t>Planning, Control and Finance 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175A10F-546A-3F4E-AB5F-650E822D3E0B}"/>
              </a:ext>
            </a:extLst>
          </p:cNvPr>
          <p:cNvSpPr txBox="1"/>
          <p:nvPr/>
        </p:nvSpPr>
        <p:spPr>
          <a:xfrm>
            <a:off x="7662082" y="1149153"/>
            <a:ext cx="2062464" cy="446400"/>
          </a:xfrm>
          <a:prstGeom prst="rect">
            <a:avLst/>
          </a:prstGeom>
          <a:solidFill>
            <a:srgbClr val="CCE5F4"/>
          </a:solidFill>
        </p:spPr>
        <p:txBody>
          <a:bodyPr wrap="square" tIns="36000" bIns="72000" rtlCol="0" anchor="t" anchorCtr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nl-NL" sz="1400" b="1" dirty="0">
                <a:solidFill>
                  <a:srgbClr val="352063"/>
                </a:solidFill>
              </a:rPr>
              <a:t>Ex. Board member </a:t>
            </a:r>
            <a:r>
              <a:rPr lang="nl-NL" sz="1400" b="1" dirty="0" err="1">
                <a:solidFill>
                  <a:srgbClr val="352063"/>
                </a:solidFill>
              </a:rPr>
              <a:t>for</a:t>
            </a:r>
            <a:r>
              <a:rPr lang="nl-NL" sz="1400" b="1" dirty="0">
                <a:solidFill>
                  <a:srgbClr val="352063"/>
                </a:solidFill>
              </a:rPr>
              <a:t> </a:t>
            </a:r>
            <a:r>
              <a:rPr lang="nl-NL" sz="1400" b="1" dirty="0" err="1">
                <a:solidFill>
                  <a:srgbClr val="352063"/>
                </a:solidFill>
              </a:rPr>
              <a:t>internal</a:t>
            </a:r>
            <a:r>
              <a:rPr lang="nl-NL" sz="1400" b="1" dirty="0">
                <a:solidFill>
                  <a:srgbClr val="352063"/>
                </a:solidFill>
              </a:rPr>
              <a:t> business</a:t>
            </a:r>
            <a:r>
              <a:rPr lang="en-US" sz="1600" b="1" dirty="0">
                <a:solidFill>
                  <a:srgbClr val="352063"/>
                </a:solidFill>
              </a:rPr>
              <a:t>*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DF87B69-E913-E245-9F33-540BBA29AD5A}"/>
              </a:ext>
            </a:extLst>
          </p:cNvPr>
          <p:cNvCxnSpPr>
            <a:cxnSpLocks/>
          </p:cNvCxnSpPr>
          <p:nvPr/>
        </p:nvCxnSpPr>
        <p:spPr>
          <a:xfrm flipV="1">
            <a:off x="2055975" y="1529126"/>
            <a:ext cx="862" cy="242489"/>
          </a:xfrm>
          <a:prstGeom prst="line">
            <a:avLst/>
          </a:prstGeom>
          <a:ln w="38100">
            <a:solidFill>
              <a:srgbClr val="CCE5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DD86726-BB2E-6C45-AB01-528B9816BA82}"/>
              </a:ext>
            </a:extLst>
          </p:cNvPr>
          <p:cNvCxnSpPr>
            <a:cxnSpLocks/>
          </p:cNvCxnSpPr>
          <p:nvPr/>
        </p:nvCxnSpPr>
        <p:spPr>
          <a:xfrm flipV="1">
            <a:off x="4257390" y="1562078"/>
            <a:ext cx="0" cy="185330"/>
          </a:xfrm>
          <a:prstGeom prst="line">
            <a:avLst/>
          </a:prstGeom>
          <a:ln w="38100">
            <a:solidFill>
              <a:srgbClr val="CCE5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C32BBE9-5F95-F246-9DFB-A4703646E348}"/>
              </a:ext>
            </a:extLst>
          </p:cNvPr>
          <p:cNvCxnSpPr>
            <a:cxnSpLocks/>
          </p:cNvCxnSpPr>
          <p:nvPr/>
        </p:nvCxnSpPr>
        <p:spPr>
          <a:xfrm flipH="1" flipV="1">
            <a:off x="6457944" y="1562078"/>
            <a:ext cx="1536" cy="186949"/>
          </a:xfrm>
          <a:prstGeom prst="line">
            <a:avLst/>
          </a:prstGeom>
          <a:ln w="38100">
            <a:solidFill>
              <a:srgbClr val="CCE5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2023A2C-BA72-8743-9455-AD7825D0E1C2}"/>
              </a:ext>
            </a:extLst>
          </p:cNvPr>
          <p:cNvCxnSpPr>
            <a:cxnSpLocks/>
          </p:cNvCxnSpPr>
          <p:nvPr/>
        </p:nvCxnSpPr>
        <p:spPr>
          <a:xfrm flipV="1">
            <a:off x="8823862" y="1562078"/>
            <a:ext cx="0" cy="186871"/>
          </a:xfrm>
          <a:prstGeom prst="line">
            <a:avLst/>
          </a:prstGeom>
          <a:ln w="38100">
            <a:solidFill>
              <a:srgbClr val="CCE5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928BC7B-14C4-654F-BEDE-09C18EB55381}"/>
              </a:ext>
            </a:extLst>
          </p:cNvPr>
          <p:cNvCxnSpPr>
            <a:cxnSpLocks/>
          </p:cNvCxnSpPr>
          <p:nvPr/>
        </p:nvCxnSpPr>
        <p:spPr>
          <a:xfrm>
            <a:off x="7477986" y="1372959"/>
            <a:ext cx="226924" cy="0"/>
          </a:xfrm>
          <a:prstGeom prst="line">
            <a:avLst/>
          </a:prstGeom>
          <a:ln w="38100">
            <a:solidFill>
              <a:srgbClr val="CCE5F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21">
            <a:extLst>
              <a:ext uri="{FF2B5EF4-FFF2-40B4-BE49-F238E27FC236}">
                <a16:creationId xmlns:a16="http://schemas.microsoft.com/office/drawing/2014/main" id="{D3312156-F8B0-F643-A068-3FE17CD159B5}"/>
              </a:ext>
            </a:extLst>
          </p:cNvPr>
          <p:cNvSpPr/>
          <p:nvPr/>
        </p:nvSpPr>
        <p:spPr>
          <a:xfrm rot="16200000">
            <a:off x="-803905" y="3517244"/>
            <a:ext cx="4362267" cy="340967"/>
          </a:xfrm>
          <a:custGeom>
            <a:avLst/>
            <a:gdLst>
              <a:gd name="connsiteX0" fmla="*/ 0 w 1110798"/>
              <a:gd name="connsiteY0" fmla="*/ 0 h 3680932"/>
              <a:gd name="connsiteX1" fmla="*/ 1110798 w 1110798"/>
              <a:gd name="connsiteY1" fmla="*/ 0 h 3680932"/>
              <a:gd name="connsiteX2" fmla="*/ 1110798 w 1110798"/>
              <a:gd name="connsiteY2" fmla="*/ 3680932 h 3680932"/>
              <a:gd name="connsiteX3" fmla="*/ 0 w 1110798"/>
              <a:gd name="connsiteY3" fmla="*/ 3680932 h 3680932"/>
              <a:gd name="connsiteX4" fmla="*/ 0 w 1110798"/>
              <a:gd name="connsiteY4" fmla="*/ 0 h 3680932"/>
              <a:gd name="connsiteX0" fmla="*/ 0 w 1110798"/>
              <a:gd name="connsiteY0" fmla="*/ 3680932 h 3772372"/>
              <a:gd name="connsiteX1" fmla="*/ 0 w 1110798"/>
              <a:gd name="connsiteY1" fmla="*/ 0 h 3772372"/>
              <a:gd name="connsiteX2" fmla="*/ 1110798 w 1110798"/>
              <a:gd name="connsiteY2" fmla="*/ 0 h 3772372"/>
              <a:gd name="connsiteX3" fmla="*/ 1110798 w 1110798"/>
              <a:gd name="connsiteY3" fmla="*/ 3680932 h 3772372"/>
              <a:gd name="connsiteX4" fmla="*/ 91440 w 1110798"/>
              <a:gd name="connsiteY4" fmla="*/ 3772372 h 3772372"/>
              <a:gd name="connsiteX0" fmla="*/ 0 w 1110798"/>
              <a:gd name="connsiteY0" fmla="*/ 3680932 h 3724246"/>
              <a:gd name="connsiteX1" fmla="*/ 0 w 1110798"/>
              <a:gd name="connsiteY1" fmla="*/ 0 h 3724246"/>
              <a:gd name="connsiteX2" fmla="*/ 1110798 w 1110798"/>
              <a:gd name="connsiteY2" fmla="*/ 0 h 3724246"/>
              <a:gd name="connsiteX3" fmla="*/ 1110798 w 1110798"/>
              <a:gd name="connsiteY3" fmla="*/ 3680932 h 3724246"/>
              <a:gd name="connsiteX4" fmla="*/ 524577 w 1110798"/>
              <a:gd name="connsiteY4" fmla="*/ 3724246 h 3724246"/>
              <a:gd name="connsiteX0" fmla="*/ 0 w 1110798"/>
              <a:gd name="connsiteY0" fmla="*/ 3680932 h 3680932"/>
              <a:gd name="connsiteX1" fmla="*/ 0 w 1110798"/>
              <a:gd name="connsiteY1" fmla="*/ 0 h 3680932"/>
              <a:gd name="connsiteX2" fmla="*/ 1110798 w 1110798"/>
              <a:gd name="connsiteY2" fmla="*/ 0 h 3680932"/>
              <a:gd name="connsiteX3" fmla="*/ 1110798 w 1110798"/>
              <a:gd name="connsiteY3" fmla="*/ 3680932 h 3680932"/>
              <a:gd name="connsiteX4" fmla="*/ 662080 w 1110798"/>
              <a:gd name="connsiteY4" fmla="*/ 3655494 h 3680932"/>
              <a:gd name="connsiteX0" fmla="*/ 0 w 1110798"/>
              <a:gd name="connsiteY0" fmla="*/ 3680932 h 3680932"/>
              <a:gd name="connsiteX1" fmla="*/ 0 w 1110798"/>
              <a:gd name="connsiteY1" fmla="*/ 0 h 3680932"/>
              <a:gd name="connsiteX2" fmla="*/ 1110798 w 1110798"/>
              <a:gd name="connsiteY2" fmla="*/ 0 h 3680932"/>
              <a:gd name="connsiteX3" fmla="*/ 1110798 w 1110798"/>
              <a:gd name="connsiteY3" fmla="*/ 3680932 h 3680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0798" h="3680932">
                <a:moveTo>
                  <a:pt x="0" y="3680932"/>
                </a:moveTo>
                <a:lnTo>
                  <a:pt x="0" y="0"/>
                </a:lnTo>
                <a:lnTo>
                  <a:pt x="1110798" y="0"/>
                </a:lnTo>
                <a:lnTo>
                  <a:pt x="1110798" y="3680932"/>
                </a:lnTo>
              </a:path>
            </a:pathLst>
          </a:custGeom>
          <a:noFill/>
          <a:ln w="38100">
            <a:solidFill>
              <a:srgbClr val="CCE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BFF87AF-73A6-7940-8C23-CE636722E4B2}"/>
              </a:ext>
            </a:extLst>
          </p:cNvPr>
          <p:cNvSpPr txBox="1"/>
          <p:nvPr/>
        </p:nvSpPr>
        <p:spPr>
          <a:xfrm>
            <a:off x="1480242" y="5663235"/>
            <a:ext cx="1801368" cy="423738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108000" bIns="144000" rtlCol="0" anchor="ctr" anchorCtr="0">
            <a:spAutoFit/>
          </a:bodyPr>
          <a:lstStyle/>
          <a:p>
            <a:r>
              <a:rPr lang="en-US" sz="1100" dirty="0">
                <a:solidFill>
                  <a:srgbClr val="352063"/>
                </a:solidFill>
              </a:rPr>
              <a:t>Penal Fines Officer ****</a:t>
            </a:r>
          </a:p>
        </p:txBody>
      </p:sp>
      <p:sp>
        <p:nvSpPr>
          <p:cNvPr id="72" name="TextBox 71">
            <a:hlinkClick r:id="" action="ppaction://noaction"/>
            <a:extLst>
              <a:ext uri="{FF2B5EF4-FFF2-40B4-BE49-F238E27FC236}">
                <a16:creationId xmlns:a16="http://schemas.microsoft.com/office/drawing/2014/main" id="{92ACF618-BDCD-4F45-8A90-D44486BDF465}"/>
              </a:ext>
            </a:extLst>
          </p:cNvPr>
          <p:cNvSpPr txBox="1"/>
          <p:nvPr/>
        </p:nvSpPr>
        <p:spPr>
          <a:xfrm>
            <a:off x="3619683" y="3126014"/>
            <a:ext cx="1801368" cy="424800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36000" bIns="36000" rtlCol="0" anchor="ctr" anchorCtr="0">
            <a:spAutoFit/>
          </a:bodyPr>
          <a:lstStyle/>
          <a:p>
            <a:r>
              <a:rPr lang="en-US" sz="1100" dirty="0">
                <a:solidFill>
                  <a:srgbClr val="352063"/>
                </a:solidFill>
              </a:rPr>
              <a:t>Capital Markets and Data</a:t>
            </a:r>
          </a:p>
        </p:txBody>
      </p:sp>
      <p:sp>
        <p:nvSpPr>
          <p:cNvPr id="63" name="TextBox 62">
            <a:hlinkClick r:id="" action="ppaction://noaction"/>
            <a:extLst>
              <a:ext uri="{FF2B5EF4-FFF2-40B4-BE49-F238E27FC236}">
                <a16:creationId xmlns:a16="http://schemas.microsoft.com/office/drawing/2014/main" id="{2DBCEBB4-3845-0446-A559-E3FDA42EF51F}"/>
              </a:ext>
            </a:extLst>
          </p:cNvPr>
          <p:cNvSpPr txBox="1"/>
          <p:nvPr/>
        </p:nvSpPr>
        <p:spPr>
          <a:xfrm>
            <a:off x="1480242" y="3657243"/>
            <a:ext cx="1801368" cy="411257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36000" bIns="3600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35206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Policy and Regulatory Affairs</a:t>
            </a:r>
          </a:p>
        </p:txBody>
      </p:sp>
      <p:pic>
        <p:nvPicPr>
          <p:cNvPr id="59" name="Picture 58" descr="Logo&#10;&#10;Description automatically generated">
            <a:extLst>
              <a:ext uri="{FF2B5EF4-FFF2-40B4-BE49-F238E27FC236}">
                <a16:creationId xmlns:a16="http://schemas.microsoft.com/office/drawing/2014/main" id="{6964822A-AD12-4D5B-A2C0-541661CB3C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4855" y="6180424"/>
            <a:ext cx="1924593" cy="453281"/>
          </a:xfrm>
          <a:prstGeom prst="rect">
            <a:avLst/>
          </a:prstGeom>
        </p:spPr>
      </p:pic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D71C4BA1-6DD7-4759-5348-0C750970D725}"/>
              </a:ext>
            </a:extLst>
          </p:cNvPr>
          <p:cNvSpPr txBox="1">
            <a:spLocks/>
          </p:cNvSpPr>
          <p:nvPr/>
        </p:nvSpPr>
        <p:spPr>
          <a:xfrm>
            <a:off x="1132610" y="6425668"/>
            <a:ext cx="7270915" cy="3168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900" b="1" i="0" u="none" strike="noStrike" kern="1200" cap="none" spc="0" normalizeH="0" baseline="0" noProof="0" dirty="0">
                <a:ln>
                  <a:noFill/>
                </a:ln>
                <a:solidFill>
                  <a:srgbClr val="35206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</a:t>
            </a:r>
            <a:r>
              <a:rPr kumimoji="0" lang="nl-NL" sz="900" b="1" i="0" u="none" strike="noStrike" kern="1200" cap="none" spc="0" normalizeH="0" baseline="0" noProof="0" dirty="0" err="1">
                <a:ln>
                  <a:noFill/>
                </a:ln>
                <a:solidFill>
                  <a:srgbClr val="35206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January</a:t>
            </a:r>
            <a:r>
              <a:rPr kumimoji="0" lang="nl-NL" sz="900" b="1" i="0" u="none" strike="noStrike" kern="1200" cap="none" spc="0" normalizeH="0" baseline="0" noProof="0" dirty="0">
                <a:ln>
                  <a:noFill/>
                </a:ln>
                <a:solidFill>
                  <a:srgbClr val="352063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2025</a:t>
            </a:r>
          </a:p>
        </p:txBody>
      </p:sp>
      <p:sp>
        <p:nvSpPr>
          <p:cNvPr id="14" name="TextBox 13">
            <a:hlinkClick r:id="rId3" action="ppaction://hlinksldjump"/>
            <a:extLst>
              <a:ext uri="{FF2B5EF4-FFF2-40B4-BE49-F238E27FC236}">
                <a16:creationId xmlns:a16="http://schemas.microsoft.com/office/drawing/2014/main" id="{ACCEA4A2-552C-3E68-4F1D-B5E74B0DC78C}"/>
              </a:ext>
            </a:extLst>
          </p:cNvPr>
          <p:cNvSpPr txBox="1"/>
          <p:nvPr/>
        </p:nvSpPr>
        <p:spPr>
          <a:xfrm>
            <a:off x="1480242" y="2606760"/>
            <a:ext cx="1801368" cy="424800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36000" bIns="36000" rtlCol="0" anchor="ctr" anchorCtr="0">
            <a:spAutoFit/>
          </a:bodyPr>
          <a:lstStyle/>
          <a:p>
            <a:r>
              <a:rPr lang="en-US" sz="1100" dirty="0">
                <a:solidFill>
                  <a:srgbClr val="352063"/>
                </a:solidFill>
              </a:rPr>
              <a:t>Market Integrity and Enforcement</a:t>
            </a:r>
          </a:p>
        </p:txBody>
      </p:sp>
      <p:sp>
        <p:nvSpPr>
          <p:cNvPr id="17" name="TextBox 16">
            <a:hlinkClick r:id="" action="ppaction://noaction"/>
            <a:extLst>
              <a:ext uri="{FF2B5EF4-FFF2-40B4-BE49-F238E27FC236}">
                <a16:creationId xmlns:a16="http://schemas.microsoft.com/office/drawing/2014/main" id="{80312A70-77EA-A736-7E22-1573F093EE04}"/>
              </a:ext>
            </a:extLst>
          </p:cNvPr>
          <p:cNvSpPr txBox="1"/>
          <p:nvPr/>
        </p:nvSpPr>
        <p:spPr>
          <a:xfrm>
            <a:off x="3613553" y="4152687"/>
            <a:ext cx="1801368" cy="424800"/>
          </a:xfrm>
          <a:prstGeom prst="rect">
            <a:avLst/>
          </a:prstGeom>
          <a:solidFill>
            <a:srgbClr val="CCE5F4"/>
          </a:solidFill>
        </p:spPr>
        <p:txBody>
          <a:bodyPr wrap="square" lIns="144000" tIns="36000" bIns="3600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100" dirty="0">
                <a:solidFill>
                  <a:srgbClr val="352063"/>
                </a:solidFill>
              </a:rPr>
              <a:t>Data </a:t>
            </a:r>
            <a:r>
              <a:rPr lang="nl-NL" sz="1100" dirty="0" err="1">
                <a:solidFill>
                  <a:srgbClr val="352063"/>
                </a:solidFill>
              </a:rPr>
              <a:t>Driven</a:t>
            </a:r>
            <a:r>
              <a:rPr lang="nl-NL" sz="1100" dirty="0">
                <a:solidFill>
                  <a:srgbClr val="352063"/>
                </a:solidFill>
              </a:rPr>
              <a:t> </a:t>
            </a:r>
            <a:r>
              <a:rPr lang="nl-NL" sz="1100" dirty="0" err="1">
                <a:solidFill>
                  <a:srgbClr val="352063"/>
                </a:solidFill>
              </a:rPr>
              <a:t>Supervision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35206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5966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Widescreen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Vries, Hendrien de</dc:creator>
  <cp:lastModifiedBy>Vries, Hendrien de</cp:lastModifiedBy>
  <cp:revision>1</cp:revision>
  <dcterms:created xsi:type="dcterms:W3CDTF">2025-01-09T12:24:49Z</dcterms:created>
  <dcterms:modified xsi:type="dcterms:W3CDTF">2025-01-09T12:25:45Z</dcterms:modified>
</cp:coreProperties>
</file>